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8"/>
  </p:notesMasterIdLst>
  <p:sldIdLst>
    <p:sldId id="256" r:id="rId3"/>
    <p:sldId id="304" r:id="rId4"/>
    <p:sldId id="305" r:id="rId5"/>
    <p:sldId id="306" r:id="rId6"/>
    <p:sldId id="307" r:id="rId7"/>
    <p:sldId id="308" r:id="rId8"/>
    <p:sldId id="258" r:id="rId9"/>
    <p:sldId id="259" r:id="rId10"/>
    <p:sldId id="260" r:id="rId11"/>
    <p:sldId id="261" r:id="rId12"/>
    <p:sldId id="262" r:id="rId13"/>
    <p:sldId id="263" r:id="rId14"/>
    <p:sldId id="264" r:id="rId15"/>
    <p:sldId id="265" r:id="rId16"/>
    <p:sldId id="266" r:id="rId17"/>
    <p:sldId id="267"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90" r:id="rId37"/>
    <p:sldId id="291" r:id="rId38"/>
    <p:sldId id="294" r:id="rId39"/>
    <p:sldId id="295" r:id="rId40"/>
    <p:sldId id="297" r:id="rId41"/>
    <p:sldId id="298" r:id="rId42"/>
    <p:sldId id="299" r:id="rId43"/>
    <p:sldId id="300" r:id="rId44"/>
    <p:sldId id="301" r:id="rId45"/>
    <p:sldId id="302" r:id="rId46"/>
    <p:sldId id="303"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ipajRO8dh+I2tb2aaaupgQ+m7Qe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towell"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ABF"/>
    <a:srgbClr val="637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26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FA1FD-0DC7-4D93-8907-B7C5885E9BEA}" type="doc">
      <dgm:prSet loTypeId="urn:microsoft.com/office/officeart/2005/8/layout/default" loCatId="list" qsTypeId="urn:microsoft.com/office/officeart/2005/8/quickstyle/3d7" qsCatId="3D" csTypeId="urn:microsoft.com/office/officeart/2005/8/colors/colorful1" csCatId="colorful" phldr="1"/>
      <dgm:spPr/>
      <dgm:t>
        <a:bodyPr/>
        <a:lstStyle/>
        <a:p>
          <a:endParaRPr lang="en-US"/>
        </a:p>
      </dgm:t>
    </dgm:pt>
    <dgm:pt modelId="{DE4C6847-BD45-4011-AFD1-42164EE9745D}">
      <dgm:prSet phldrT="[Text]"/>
      <dgm:spPr>
        <a:solidFill>
          <a:srgbClr val="C00000"/>
        </a:solidFill>
      </dgm:spPr>
      <dgm:t>
        <a:bodyPr/>
        <a:lstStyle/>
        <a:p>
          <a:r>
            <a:rPr lang="en-US" dirty="0">
              <a:latin typeface="Georgia" panose="02040502050405020303" pitchFamily="18" charset="0"/>
            </a:rPr>
            <a:t>Community Recruitment</a:t>
          </a:r>
        </a:p>
      </dgm:t>
    </dgm:pt>
    <dgm:pt modelId="{2FFE1C2C-0176-47D4-91B5-52B05F259FFC}" type="parTrans" cxnId="{CE923ADD-5CAC-46AD-8587-0490BA93EC86}">
      <dgm:prSet/>
      <dgm:spPr/>
      <dgm:t>
        <a:bodyPr/>
        <a:lstStyle/>
        <a:p>
          <a:endParaRPr lang="en-US"/>
        </a:p>
      </dgm:t>
    </dgm:pt>
    <dgm:pt modelId="{A0548352-9068-4A18-B1CA-7910A77E364E}" type="sibTrans" cxnId="{CE923ADD-5CAC-46AD-8587-0490BA93EC86}">
      <dgm:prSet/>
      <dgm:spPr/>
      <dgm:t>
        <a:bodyPr/>
        <a:lstStyle/>
        <a:p>
          <a:endParaRPr lang="en-US"/>
        </a:p>
      </dgm:t>
    </dgm:pt>
    <dgm:pt modelId="{A79640A2-43D2-4CC0-99EB-CEED6102F8C3}">
      <dgm:prSet phldrT="[Text]"/>
      <dgm:spPr/>
      <dgm:t>
        <a:bodyPr/>
        <a:lstStyle/>
        <a:p>
          <a:r>
            <a:rPr lang="en-US" dirty="0">
              <a:latin typeface="Georgia" panose="02040502050405020303" pitchFamily="18" charset="0"/>
            </a:rPr>
            <a:t>Housing</a:t>
          </a:r>
        </a:p>
      </dgm:t>
    </dgm:pt>
    <dgm:pt modelId="{B072FEDF-80A3-4CC3-B7BA-D520864E917A}" type="parTrans" cxnId="{1B9697A5-1FE4-4E47-BFC7-63109597A3A0}">
      <dgm:prSet/>
      <dgm:spPr/>
      <dgm:t>
        <a:bodyPr/>
        <a:lstStyle/>
        <a:p>
          <a:endParaRPr lang="en-US"/>
        </a:p>
      </dgm:t>
    </dgm:pt>
    <dgm:pt modelId="{30453821-57D7-4A9A-B9C7-48AD78DDEA48}" type="sibTrans" cxnId="{1B9697A5-1FE4-4E47-BFC7-63109597A3A0}">
      <dgm:prSet/>
      <dgm:spPr/>
      <dgm:t>
        <a:bodyPr/>
        <a:lstStyle/>
        <a:p>
          <a:endParaRPr lang="en-US"/>
        </a:p>
      </dgm:t>
    </dgm:pt>
    <dgm:pt modelId="{EB572BF1-B701-4AAB-BCC2-E3F66DCA3111}">
      <dgm:prSet phldrT="[Text]"/>
      <dgm:spPr>
        <a:solidFill>
          <a:schemeClr val="accent6">
            <a:lumMod val="75000"/>
          </a:schemeClr>
        </a:solidFill>
      </dgm:spPr>
      <dgm:t>
        <a:bodyPr/>
        <a:lstStyle/>
        <a:p>
          <a:r>
            <a:rPr lang="en-US" dirty="0">
              <a:latin typeface="Georgia" panose="02040502050405020303" pitchFamily="18" charset="0"/>
            </a:rPr>
            <a:t>Farms, Fishing, Agribusiness</a:t>
          </a:r>
        </a:p>
      </dgm:t>
    </dgm:pt>
    <dgm:pt modelId="{5B3532D6-E6B9-46E7-8ECE-FD17BAEE507C}" type="parTrans" cxnId="{6B91AC89-CBE1-4C3F-B4C3-23D0D8AAB118}">
      <dgm:prSet/>
      <dgm:spPr/>
      <dgm:t>
        <a:bodyPr/>
        <a:lstStyle/>
        <a:p>
          <a:endParaRPr lang="en-US"/>
        </a:p>
      </dgm:t>
    </dgm:pt>
    <dgm:pt modelId="{45232C0E-BD02-41E7-A242-CD716F759FCD}" type="sibTrans" cxnId="{6B91AC89-CBE1-4C3F-B4C3-23D0D8AAB118}">
      <dgm:prSet/>
      <dgm:spPr/>
      <dgm:t>
        <a:bodyPr/>
        <a:lstStyle/>
        <a:p>
          <a:endParaRPr lang="en-US"/>
        </a:p>
      </dgm:t>
    </dgm:pt>
    <dgm:pt modelId="{F49135B3-D463-47F9-8666-10BBD44E1647}">
      <dgm:prSet phldrT="[Text]"/>
      <dgm:spPr>
        <a:solidFill>
          <a:srgbClr val="56B6E1"/>
        </a:solidFill>
      </dgm:spPr>
      <dgm:t>
        <a:bodyPr/>
        <a:lstStyle/>
        <a:p>
          <a:r>
            <a:rPr lang="en-US" dirty="0">
              <a:latin typeface="Georgia" panose="02040502050405020303" pitchFamily="18" charset="0"/>
            </a:rPr>
            <a:t>Schools</a:t>
          </a:r>
        </a:p>
      </dgm:t>
    </dgm:pt>
    <dgm:pt modelId="{44248A00-1757-40EA-B5B6-E5CFDFB33172}" type="parTrans" cxnId="{09686B2A-29DA-469A-8FE7-E7AA744E0099}">
      <dgm:prSet/>
      <dgm:spPr/>
      <dgm:t>
        <a:bodyPr/>
        <a:lstStyle/>
        <a:p>
          <a:endParaRPr lang="en-US"/>
        </a:p>
      </dgm:t>
    </dgm:pt>
    <dgm:pt modelId="{0F68C5B4-F1A2-4A71-B291-D9D3C61853FB}" type="sibTrans" cxnId="{09686B2A-29DA-469A-8FE7-E7AA744E0099}">
      <dgm:prSet/>
      <dgm:spPr/>
      <dgm:t>
        <a:bodyPr/>
        <a:lstStyle/>
        <a:p>
          <a:endParaRPr lang="en-US"/>
        </a:p>
      </dgm:t>
    </dgm:pt>
    <dgm:pt modelId="{CBC7F9BE-F735-4D86-9880-BCBB497FBED7}" type="pres">
      <dgm:prSet presAssocID="{431FA1FD-0DC7-4D93-8907-B7C5885E9BEA}" presName="diagram" presStyleCnt="0">
        <dgm:presLayoutVars>
          <dgm:dir/>
          <dgm:resizeHandles val="exact"/>
        </dgm:presLayoutVars>
      </dgm:prSet>
      <dgm:spPr/>
    </dgm:pt>
    <dgm:pt modelId="{393F887F-F693-4FD5-A977-202B7A3FB242}" type="pres">
      <dgm:prSet presAssocID="{DE4C6847-BD45-4011-AFD1-42164EE9745D}" presName="node" presStyleLbl="node1" presStyleIdx="0" presStyleCnt="4">
        <dgm:presLayoutVars>
          <dgm:bulletEnabled val="1"/>
        </dgm:presLayoutVars>
      </dgm:prSet>
      <dgm:spPr/>
    </dgm:pt>
    <dgm:pt modelId="{00AAD8B7-C725-4D30-8E4F-6812902988FF}" type="pres">
      <dgm:prSet presAssocID="{A0548352-9068-4A18-B1CA-7910A77E364E}" presName="sibTrans" presStyleCnt="0"/>
      <dgm:spPr/>
    </dgm:pt>
    <dgm:pt modelId="{C0E555E5-41D2-4E4E-9175-95815D5F27D6}" type="pres">
      <dgm:prSet presAssocID="{A79640A2-43D2-4CC0-99EB-CEED6102F8C3}" presName="node" presStyleLbl="node1" presStyleIdx="1" presStyleCnt="4">
        <dgm:presLayoutVars>
          <dgm:bulletEnabled val="1"/>
        </dgm:presLayoutVars>
      </dgm:prSet>
      <dgm:spPr/>
    </dgm:pt>
    <dgm:pt modelId="{B74BA9AB-E6A0-4659-8B74-2D64F714C3F2}" type="pres">
      <dgm:prSet presAssocID="{30453821-57D7-4A9A-B9C7-48AD78DDEA48}" presName="sibTrans" presStyleCnt="0"/>
      <dgm:spPr/>
    </dgm:pt>
    <dgm:pt modelId="{8D3051C5-2A99-4D81-BD07-1539D005D511}" type="pres">
      <dgm:prSet presAssocID="{EB572BF1-B701-4AAB-BCC2-E3F66DCA3111}" presName="node" presStyleLbl="node1" presStyleIdx="2" presStyleCnt="4">
        <dgm:presLayoutVars>
          <dgm:bulletEnabled val="1"/>
        </dgm:presLayoutVars>
      </dgm:prSet>
      <dgm:spPr/>
    </dgm:pt>
    <dgm:pt modelId="{4BD8ED4F-C286-42A1-A036-B97AADAEBA5F}" type="pres">
      <dgm:prSet presAssocID="{45232C0E-BD02-41E7-A242-CD716F759FCD}" presName="sibTrans" presStyleCnt="0"/>
      <dgm:spPr/>
    </dgm:pt>
    <dgm:pt modelId="{E4B98B6F-89BD-4EE4-8E5E-ECB5A1FACF2F}" type="pres">
      <dgm:prSet presAssocID="{F49135B3-D463-47F9-8666-10BBD44E1647}" presName="node" presStyleLbl="node1" presStyleIdx="3" presStyleCnt="4">
        <dgm:presLayoutVars>
          <dgm:bulletEnabled val="1"/>
        </dgm:presLayoutVars>
      </dgm:prSet>
      <dgm:spPr/>
    </dgm:pt>
  </dgm:ptLst>
  <dgm:cxnLst>
    <dgm:cxn modelId="{A8AE2712-B88A-45B3-8D82-B0D06CFD04C0}" type="presOf" srcId="{A79640A2-43D2-4CC0-99EB-CEED6102F8C3}" destId="{C0E555E5-41D2-4E4E-9175-95815D5F27D6}" srcOrd="0" destOrd="0" presId="urn:microsoft.com/office/officeart/2005/8/layout/default"/>
    <dgm:cxn modelId="{1F4E5F25-C713-41EA-AFE9-C007A68C1D17}" type="presOf" srcId="{F49135B3-D463-47F9-8666-10BBD44E1647}" destId="{E4B98B6F-89BD-4EE4-8E5E-ECB5A1FACF2F}" srcOrd="0" destOrd="0" presId="urn:microsoft.com/office/officeart/2005/8/layout/default"/>
    <dgm:cxn modelId="{09686B2A-29DA-469A-8FE7-E7AA744E0099}" srcId="{431FA1FD-0DC7-4D93-8907-B7C5885E9BEA}" destId="{F49135B3-D463-47F9-8666-10BBD44E1647}" srcOrd="3" destOrd="0" parTransId="{44248A00-1757-40EA-B5B6-E5CFDFB33172}" sibTransId="{0F68C5B4-F1A2-4A71-B291-D9D3C61853FB}"/>
    <dgm:cxn modelId="{53A0492F-BE56-4AEB-AB39-24D02F7E7E74}" type="presOf" srcId="{431FA1FD-0DC7-4D93-8907-B7C5885E9BEA}" destId="{CBC7F9BE-F735-4D86-9880-BCBB497FBED7}" srcOrd="0" destOrd="0" presId="urn:microsoft.com/office/officeart/2005/8/layout/default"/>
    <dgm:cxn modelId="{6B91AC89-CBE1-4C3F-B4C3-23D0D8AAB118}" srcId="{431FA1FD-0DC7-4D93-8907-B7C5885E9BEA}" destId="{EB572BF1-B701-4AAB-BCC2-E3F66DCA3111}" srcOrd="2" destOrd="0" parTransId="{5B3532D6-E6B9-46E7-8ECE-FD17BAEE507C}" sibTransId="{45232C0E-BD02-41E7-A242-CD716F759FCD}"/>
    <dgm:cxn modelId="{1B9697A5-1FE4-4E47-BFC7-63109597A3A0}" srcId="{431FA1FD-0DC7-4D93-8907-B7C5885E9BEA}" destId="{A79640A2-43D2-4CC0-99EB-CEED6102F8C3}" srcOrd="1" destOrd="0" parTransId="{B072FEDF-80A3-4CC3-B7BA-D520864E917A}" sibTransId="{30453821-57D7-4A9A-B9C7-48AD78DDEA48}"/>
    <dgm:cxn modelId="{CE923ADD-5CAC-46AD-8587-0490BA93EC86}" srcId="{431FA1FD-0DC7-4D93-8907-B7C5885E9BEA}" destId="{DE4C6847-BD45-4011-AFD1-42164EE9745D}" srcOrd="0" destOrd="0" parTransId="{2FFE1C2C-0176-47D4-91B5-52B05F259FFC}" sibTransId="{A0548352-9068-4A18-B1CA-7910A77E364E}"/>
    <dgm:cxn modelId="{FC79F1E5-94B3-46F9-8ECD-06FEA031A53E}" type="presOf" srcId="{DE4C6847-BD45-4011-AFD1-42164EE9745D}" destId="{393F887F-F693-4FD5-A977-202B7A3FB242}" srcOrd="0" destOrd="0" presId="urn:microsoft.com/office/officeart/2005/8/layout/default"/>
    <dgm:cxn modelId="{0BE384E7-8E9F-4095-BBDE-EE8B31E6C8D8}" type="presOf" srcId="{EB572BF1-B701-4AAB-BCC2-E3F66DCA3111}" destId="{8D3051C5-2A99-4D81-BD07-1539D005D511}" srcOrd="0" destOrd="0" presId="urn:microsoft.com/office/officeart/2005/8/layout/default"/>
    <dgm:cxn modelId="{91C255F4-B7E1-498C-BBAE-12F632C078B1}" type="presParOf" srcId="{CBC7F9BE-F735-4D86-9880-BCBB497FBED7}" destId="{393F887F-F693-4FD5-A977-202B7A3FB242}" srcOrd="0" destOrd="0" presId="urn:microsoft.com/office/officeart/2005/8/layout/default"/>
    <dgm:cxn modelId="{613060EC-7EB0-4BED-B915-C2DD9B7421E4}" type="presParOf" srcId="{CBC7F9BE-F735-4D86-9880-BCBB497FBED7}" destId="{00AAD8B7-C725-4D30-8E4F-6812902988FF}" srcOrd="1" destOrd="0" presId="urn:microsoft.com/office/officeart/2005/8/layout/default"/>
    <dgm:cxn modelId="{DCBBBD87-D3FD-4FBD-818B-27A14CC3C13B}" type="presParOf" srcId="{CBC7F9BE-F735-4D86-9880-BCBB497FBED7}" destId="{C0E555E5-41D2-4E4E-9175-95815D5F27D6}" srcOrd="2" destOrd="0" presId="urn:microsoft.com/office/officeart/2005/8/layout/default"/>
    <dgm:cxn modelId="{21BC5BA6-E546-4296-88CB-312A78ED23D8}" type="presParOf" srcId="{CBC7F9BE-F735-4D86-9880-BCBB497FBED7}" destId="{B74BA9AB-E6A0-4659-8B74-2D64F714C3F2}" srcOrd="3" destOrd="0" presId="urn:microsoft.com/office/officeart/2005/8/layout/default"/>
    <dgm:cxn modelId="{3C70D2DA-01CD-4379-9F2B-661244C766F5}" type="presParOf" srcId="{CBC7F9BE-F735-4D86-9880-BCBB497FBED7}" destId="{8D3051C5-2A99-4D81-BD07-1539D005D511}" srcOrd="4" destOrd="0" presId="urn:microsoft.com/office/officeart/2005/8/layout/default"/>
    <dgm:cxn modelId="{3B20B04D-F26A-48D9-92E1-DD97C098158A}" type="presParOf" srcId="{CBC7F9BE-F735-4D86-9880-BCBB497FBED7}" destId="{4BD8ED4F-C286-42A1-A036-B97AADAEBA5F}" srcOrd="5" destOrd="0" presId="urn:microsoft.com/office/officeart/2005/8/layout/default"/>
    <dgm:cxn modelId="{E886EE6C-D347-4DFB-B04B-3479AB52F722}" type="presParOf" srcId="{CBC7F9BE-F735-4D86-9880-BCBB497FBED7}" destId="{E4B98B6F-89BD-4EE4-8E5E-ECB5A1FACF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F887F-F693-4FD5-A977-202B7A3FB242}">
      <dsp:nvSpPr>
        <dsp:cNvPr id="0" name=""/>
        <dsp:cNvSpPr/>
      </dsp:nvSpPr>
      <dsp:spPr>
        <a:xfrm>
          <a:off x="603" y="222793"/>
          <a:ext cx="2352327" cy="1411396"/>
        </a:xfrm>
        <a:prstGeom prst="rect">
          <a:avLst/>
        </a:prstGeom>
        <a:solidFill>
          <a:srgbClr val="C0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Community Recruitment</a:t>
          </a:r>
        </a:p>
      </dsp:txBody>
      <dsp:txXfrm>
        <a:off x="603" y="222793"/>
        <a:ext cx="2352327" cy="1411396"/>
      </dsp:txXfrm>
    </dsp:sp>
    <dsp:sp modelId="{C0E555E5-41D2-4E4E-9175-95815D5F27D6}">
      <dsp:nvSpPr>
        <dsp:cNvPr id="0" name=""/>
        <dsp:cNvSpPr/>
      </dsp:nvSpPr>
      <dsp:spPr>
        <a:xfrm>
          <a:off x="2588163" y="222793"/>
          <a:ext cx="2352327" cy="1411396"/>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Housing</a:t>
          </a:r>
        </a:p>
      </dsp:txBody>
      <dsp:txXfrm>
        <a:off x="2588163" y="222793"/>
        <a:ext cx="2352327" cy="1411396"/>
      </dsp:txXfrm>
    </dsp:sp>
    <dsp:sp modelId="{8D3051C5-2A99-4D81-BD07-1539D005D511}">
      <dsp:nvSpPr>
        <dsp:cNvPr id="0" name=""/>
        <dsp:cNvSpPr/>
      </dsp:nvSpPr>
      <dsp:spPr>
        <a:xfrm>
          <a:off x="603" y="1869422"/>
          <a:ext cx="2352327" cy="1411396"/>
        </a:xfrm>
        <a:prstGeom prst="rect">
          <a:avLst/>
        </a:prstGeom>
        <a:solidFill>
          <a:schemeClr val="accent6">
            <a:lumMod val="75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Farms, Fishing, Agribusiness</a:t>
          </a:r>
        </a:p>
      </dsp:txBody>
      <dsp:txXfrm>
        <a:off x="603" y="1869422"/>
        <a:ext cx="2352327" cy="1411396"/>
      </dsp:txXfrm>
    </dsp:sp>
    <dsp:sp modelId="{E4B98B6F-89BD-4EE4-8E5E-ECB5A1FACF2F}">
      <dsp:nvSpPr>
        <dsp:cNvPr id="0" name=""/>
        <dsp:cNvSpPr/>
      </dsp:nvSpPr>
      <dsp:spPr>
        <a:xfrm>
          <a:off x="2588163" y="1869422"/>
          <a:ext cx="2352327" cy="1411396"/>
        </a:xfrm>
        <a:prstGeom prst="rect">
          <a:avLst/>
        </a:prstGeom>
        <a:solidFill>
          <a:srgbClr val="56B6E1"/>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Georgia" panose="02040502050405020303" pitchFamily="18" charset="0"/>
            </a:rPr>
            <a:t>Schools</a:t>
          </a:r>
        </a:p>
      </dsp:txBody>
      <dsp:txXfrm>
        <a:off x="2588163" y="1869422"/>
        <a:ext cx="2352327" cy="14113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851e90b7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12851e90b7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2851e90b70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12851e90b70_3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27353f74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1227353f741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27353f74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1227353f741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851e90b70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12851e90b70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04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2851e90b70_3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12851e90b70_3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EDW: I like this “most common mistake” section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27353f741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1227353f741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27353f741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1227353f741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27353f741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1227353f741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27353f741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1227353f741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27353f741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1227353f741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27353f74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227353f741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27353f74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1227353f741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EDW: maybe add something about crew leaders or contratistas?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227353f74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1227353f74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87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851e90b70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12851e90b70_3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2851e90b70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12851e90b70_3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2851e90b70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12851e90b70_3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227353f74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1227353f741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227353f74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1227353f741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5475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27353f7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1227353f74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5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5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6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12"/>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266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591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4"/>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5047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15"/>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9696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16"/>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6"/>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6"/>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0481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3602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2243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664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5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3887391" y="740569"/>
            <a:ext cx="4629150" cy="3655219"/>
          </a:xfrm>
          <a:prstGeom prst="rect">
            <a:avLst/>
          </a:prstGeom>
          <a:noFill/>
          <a:ln>
            <a:noFill/>
          </a:ln>
        </p:spPr>
      </p:sp>
      <p:sp>
        <p:nvSpPr>
          <p:cNvPr id="64" name="Google Shape;64;p2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986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0552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528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6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6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6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6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6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6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6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45508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www.idr-consortium.net/portal/AgPortal.html"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idr-consortium.net/H2aH2bMap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www.usda.gov/topics/rural/cooperative-research-and-extension-servic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fsa.usda.go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manta.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dol.gov/agencies/whd/agriculture/mspa/farm-labor-contractor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fsis.usda.gov/inspection/establishments/meat-poultry-and-egg-product-inspection-directo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www.idr-consortium.net/portal/ResourcePortal.html"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hyperlink" Target="https://idrreferrals.net/index.php"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pic>
        <p:nvPicPr>
          <p:cNvPr id="3" name="Picture 2">
            <a:extLst>
              <a:ext uri="{FF2B5EF4-FFF2-40B4-BE49-F238E27FC236}">
                <a16:creationId xmlns:a16="http://schemas.microsoft.com/office/drawing/2014/main" id="{385EE1C5-3969-C59B-3168-A557ADEC2069}"/>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ABA2CA5-9EA6-E24B-17AE-F48EF88F7B84}"/>
              </a:ext>
            </a:extLst>
          </p:cNvPr>
          <p:cNvSpPr txBox="1"/>
          <p:nvPr/>
        </p:nvSpPr>
        <p:spPr>
          <a:xfrm>
            <a:off x="1944000" y="1031292"/>
            <a:ext cx="6213600" cy="2123658"/>
          </a:xfrm>
          <a:prstGeom prst="rect">
            <a:avLst/>
          </a:prstGeom>
          <a:solidFill>
            <a:srgbClr val="637A68">
              <a:alpha val="74000"/>
            </a:srgbClr>
          </a:solidFill>
        </p:spPr>
        <p:txBody>
          <a:bodyPr wrap="square" rtlCol="0">
            <a:spAutoFit/>
          </a:bodyPr>
          <a:lstStyle/>
          <a:p>
            <a:pPr algn="ctr"/>
            <a:r>
              <a:rPr lang="en-US" sz="4400" dirty="0">
                <a:solidFill>
                  <a:schemeClr val="bg1"/>
                </a:solidFill>
                <a:latin typeface="Georgia" panose="02040502050405020303" pitchFamily="18" charset="0"/>
              </a:rPr>
              <a:t>Working with Farms, Fisheries, Forestry and Agribusinesses</a:t>
            </a:r>
          </a:p>
        </p:txBody>
      </p:sp>
      <p:pic>
        <p:nvPicPr>
          <p:cNvPr id="10" name="Picture 9" descr="Logo, company name&#10;&#10;Description automatically generated">
            <a:extLst>
              <a:ext uri="{FF2B5EF4-FFF2-40B4-BE49-F238E27FC236}">
                <a16:creationId xmlns:a16="http://schemas.microsoft.com/office/drawing/2014/main" id="{243469FA-4C9E-8166-1E7A-4948EFD2C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731" y="3342268"/>
            <a:ext cx="2044965" cy="10281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227353f741_0_0"/>
          <p:cNvSpPr txBox="1"/>
          <p:nvPr/>
        </p:nvSpPr>
        <p:spPr>
          <a:xfrm>
            <a:off x="461575" y="187700"/>
            <a:ext cx="38995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b="0" i="0" u="none" strike="noStrike" cap="none" dirty="0">
                <a:solidFill>
                  <a:srgbClr val="000000"/>
                </a:solidFill>
                <a:latin typeface="Georgia" panose="02040502050405020303" pitchFamily="18" charset="0"/>
                <a:ea typeface="Permanent Marker"/>
                <a:cs typeface="Permanent Marker"/>
                <a:sym typeface="Permanent Marker"/>
              </a:rPr>
              <a:t>Why Agribusiness</a:t>
            </a:r>
            <a:r>
              <a:rPr lang="en" sz="2800" dirty="0">
                <a:latin typeface="Georgia" panose="02040502050405020303" pitchFamily="18" charset="0"/>
                <a:ea typeface="Permanent Marker"/>
                <a:cs typeface="Permanent Marker"/>
                <a:sym typeface="Permanent Marker"/>
              </a:rPr>
              <a:t>es</a:t>
            </a:r>
            <a:r>
              <a:rPr lang="en" sz="2800" b="0" i="0" u="none" strike="noStrike" cap="none" dirty="0">
                <a:solidFill>
                  <a:srgbClr val="000000"/>
                </a:solidFill>
                <a:latin typeface="Georgia" panose="02040502050405020303" pitchFamily="18" charset="0"/>
                <a:ea typeface="Permanent Marker"/>
                <a:cs typeface="Permanent Marker"/>
                <a:sym typeface="Permanent Marker"/>
              </a:rPr>
              <a:t> are Important</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51" name="Google Shape;151;g1227353f741_0_0"/>
          <p:cNvSpPr txBox="1"/>
          <p:nvPr/>
        </p:nvSpPr>
        <p:spPr>
          <a:xfrm>
            <a:off x="461575" y="1169975"/>
            <a:ext cx="3714425" cy="25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500" dirty="0">
                <a:latin typeface="Calibri" panose="020F0502020204030204" pitchFamily="34" charset="0"/>
                <a:cs typeface="Calibri" panose="020F0502020204030204" pitchFamily="34" charset="0"/>
              </a:rPr>
              <a:t>Talking with owners &amp; managers &amp; workers increases our knowledge about supporting industries that could employ qualifying workers doing qualifying work. Ex.</a:t>
            </a:r>
            <a:endParaRPr sz="15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r>
              <a:rPr lang="en" sz="1500" dirty="0">
                <a:latin typeface="Calibri" panose="020F0502020204030204" pitchFamily="34" charset="0"/>
                <a:cs typeface="Calibri" panose="020F0502020204030204" pitchFamily="34" charset="0"/>
              </a:rPr>
              <a:t> </a:t>
            </a:r>
            <a:endParaRPr sz="1500"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sz="1500" dirty="0">
                <a:latin typeface="Calibri" panose="020F0502020204030204" pitchFamily="34" charset="0"/>
                <a:cs typeface="Calibri" panose="020F0502020204030204" pitchFamily="34" charset="0"/>
              </a:rPr>
              <a:t>People at a poultry processing plant can tell you where the birds are being raised. </a:t>
            </a:r>
            <a:endParaRPr sz="1500"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sz="1500" dirty="0">
                <a:latin typeface="Calibri" panose="020F0502020204030204" pitchFamily="34" charset="0"/>
                <a:cs typeface="Calibri" panose="020F0502020204030204" pitchFamily="34" charset="0"/>
              </a:rPr>
              <a:t>People in a milk parlor can tell you where cropping and harvesting field work is being done.</a:t>
            </a:r>
            <a:endParaRPr sz="1500"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sz="1500" dirty="0">
                <a:latin typeface="Calibri" panose="020F0502020204030204" pitchFamily="34" charset="0"/>
                <a:cs typeface="Calibri" panose="020F0502020204030204" pitchFamily="34" charset="0"/>
              </a:rPr>
              <a:t>People at a sawmill can tell you where logs are coming from, who is logging and where. </a:t>
            </a:r>
            <a:endParaRPr sz="15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5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5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5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86A0597-8568-5D0F-39C2-590147DB1270}"/>
              </a:ext>
            </a:extLst>
          </p:cNvPr>
          <p:cNvPicPr>
            <a:picLocks noChangeAspect="1"/>
          </p:cNvPicPr>
          <p:nvPr/>
        </p:nvPicPr>
        <p:blipFill>
          <a:blip r:embed="rId3"/>
          <a:stretch>
            <a:fillRect/>
          </a:stretch>
        </p:blipFill>
        <p:spPr>
          <a:xfrm>
            <a:off x="4962914" y="0"/>
            <a:ext cx="4181086"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843C65F5-C570-77D7-A877-70ECB04DB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3" name="Picture 2">
            <a:extLst>
              <a:ext uri="{FF2B5EF4-FFF2-40B4-BE49-F238E27FC236}">
                <a16:creationId xmlns:a16="http://schemas.microsoft.com/office/drawing/2014/main" id="{26BBEB53-ED00-6A46-C31D-64A09CC5B2D1}"/>
              </a:ext>
            </a:extLst>
          </p:cNvPr>
          <p:cNvPicPr>
            <a:picLocks noChangeAspect="1"/>
          </p:cNvPicPr>
          <p:nvPr/>
        </p:nvPicPr>
        <p:blipFill>
          <a:blip r:embed="rId3"/>
          <a:stretch>
            <a:fillRect/>
          </a:stretch>
        </p:blipFill>
        <p:spPr>
          <a:xfrm>
            <a:off x="5667375" y="0"/>
            <a:ext cx="3476625" cy="5069495"/>
          </a:xfrm>
          <a:prstGeom prst="rect">
            <a:avLst/>
          </a:prstGeom>
        </p:spPr>
      </p:pic>
      <p:sp>
        <p:nvSpPr>
          <p:cNvPr id="161" name="Google Shape;161;p9"/>
          <p:cNvSpPr txBox="1"/>
          <p:nvPr/>
        </p:nvSpPr>
        <p:spPr>
          <a:xfrm>
            <a:off x="344100" y="79704"/>
            <a:ext cx="4835520" cy="6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500"/>
              <a:buFont typeface="Arial"/>
              <a:buNone/>
            </a:pPr>
            <a:r>
              <a:rPr lang="en" sz="2600" dirty="0">
                <a:solidFill>
                  <a:schemeClr val="dk1"/>
                </a:solidFill>
                <a:latin typeface="Georgia" panose="02040502050405020303" pitchFamily="18" charset="0"/>
                <a:ea typeface="Permanent Marker"/>
                <a:cs typeface="Permanent Marker"/>
                <a:sym typeface="Permanent Marker"/>
              </a:rPr>
              <a:t>Farms &amp; Agribusinesses: Research &amp; Organization</a:t>
            </a:r>
            <a:endParaRPr sz="33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62" name="Google Shape;162;p9"/>
          <p:cNvSpPr txBox="1"/>
          <p:nvPr/>
        </p:nvSpPr>
        <p:spPr>
          <a:xfrm>
            <a:off x="344100" y="998904"/>
            <a:ext cx="5027100" cy="38376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200" dirty="0">
                <a:latin typeface="Calibri" panose="020F0502020204030204" pitchFamily="34" charset="0"/>
                <a:cs typeface="Calibri" panose="020F0502020204030204" pitchFamily="34" charset="0"/>
              </a:rPr>
              <a:t>First, find out if your MEP region has an existing list of businesses where successful recruitment has taken place in years past. You can review and update existing data, and add information, and still research and add businesses that are new to you and your program. </a:t>
            </a:r>
            <a:r>
              <a:rPr lang="en" sz="1200" dirty="0">
                <a:solidFill>
                  <a:schemeClr val="dk1"/>
                </a:solidFill>
                <a:latin typeface="Calibri" panose="020F0502020204030204" pitchFamily="34" charset="0"/>
                <a:cs typeface="Calibri" panose="020F0502020204030204" pitchFamily="34" charset="0"/>
              </a:rPr>
              <a:t>Some good information to track includes:</a:t>
            </a:r>
            <a:endParaRPr sz="1200"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Business name &amp; contact information</a:t>
            </a:r>
            <a:endParaRPr sz="1200" dirty="0">
              <a:solidFill>
                <a:schemeClr val="dk1"/>
              </a:solidFill>
              <a:latin typeface="Calibri" panose="020F0502020204030204" pitchFamily="34" charset="0"/>
              <a:cs typeface="Calibri" panose="020F0502020204030204" pitchFamily="34" charset="0"/>
            </a:endParaRPr>
          </a:p>
          <a:p>
            <a:pPr marL="914400" lvl="1"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Include websites and social media accounts with descriptions of the business</a:t>
            </a: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Owners or managers &amp; contact information</a:t>
            </a: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Address where work is done, and associated housing</a:t>
            </a: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Type of industry (dairy, livestock, field crops (fruit, vegetables, feed for livestock or human consumption, ornamentals, etc.), processing plant (meat, fruit, vegetable, etc.), logging, saw mill, maple syrup, orchards, etc. </a:t>
            </a: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What type of outsourced labor they have (domestic, H2A, other immigrant labor, etc.) &amp; approximate numbers?</a:t>
            </a:r>
            <a:endParaRPr sz="1200" dirty="0">
              <a:solidFill>
                <a:schemeClr val="dk1"/>
              </a:solidFill>
              <a:latin typeface="Calibri" panose="020F0502020204030204" pitchFamily="34" charset="0"/>
              <a:cs typeface="Calibri" panose="020F0502020204030204" pitchFamily="34" charset="0"/>
            </a:endParaRPr>
          </a:p>
          <a:p>
            <a:pPr marL="457200" marR="0" lvl="0" indent="-292100" algn="l" rtl="0">
              <a:spcBef>
                <a:spcPts val="0"/>
              </a:spcBef>
              <a:spcAft>
                <a:spcPts val="0"/>
              </a:spcAft>
              <a:buClr>
                <a:schemeClr val="dk1"/>
              </a:buClr>
              <a:buSzPts val="1000"/>
              <a:buChar char="●"/>
            </a:pPr>
            <a:r>
              <a:rPr lang="en" sz="1200" dirty="0">
                <a:solidFill>
                  <a:schemeClr val="dk1"/>
                </a:solidFill>
                <a:latin typeface="Calibri" panose="020F0502020204030204" pitchFamily="34" charset="0"/>
                <a:cs typeface="Calibri" panose="020F0502020204030204" pitchFamily="34" charset="0"/>
              </a:rPr>
              <a:t>Other information about seasonality, or best times of day/week to visit, who to approach, specific rules for this business</a:t>
            </a:r>
            <a:endParaRPr sz="1200" dirty="0">
              <a:solidFill>
                <a:schemeClr val="dk1"/>
              </a:solidFill>
              <a:latin typeface="Calibri" panose="020F0502020204030204" pitchFamily="34" charset="0"/>
              <a:cs typeface="Calibri" panose="020F0502020204030204" pitchFamily="34" charset="0"/>
            </a:endParaRPr>
          </a:p>
        </p:txBody>
      </p:sp>
      <p:pic>
        <p:nvPicPr>
          <p:cNvPr id="7" name="Picture 6" descr="Logo, company name&#10;&#10;Description automatically generated">
            <a:extLst>
              <a:ext uri="{FF2B5EF4-FFF2-40B4-BE49-F238E27FC236}">
                <a16:creationId xmlns:a16="http://schemas.microsoft.com/office/drawing/2014/main" id="{C557ADE5-CB42-2F1D-4DE3-DFFD40099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2851e90b70_3_0"/>
          <p:cNvSpPr txBox="1"/>
          <p:nvPr/>
        </p:nvSpPr>
        <p:spPr>
          <a:xfrm>
            <a:off x="182874" y="374900"/>
            <a:ext cx="66211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Organize your Data</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69" name="Google Shape;169;g12851e90b70_3_0"/>
          <p:cNvSpPr txBox="1"/>
          <p:nvPr/>
        </p:nvSpPr>
        <p:spPr>
          <a:xfrm>
            <a:off x="259975" y="1177175"/>
            <a:ext cx="4787400" cy="26970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Add fields to your organizational tool to keep track of your visits. </a:t>
            </a:r>
            <a:endParaRPr sz="2000" dirty="0">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What date? </a:t>
            </a:r>
            <a:endParaRPr sz="2000" dirty="0">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Whom did you speak with? Is there another contact you identified?</a:t>
            </a:r>
            <a:endParaRPr sz="2000" dirty="0">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What did you learn about this business?</a:t>
            </a:r>
            <a:endParaRPr sz="2000" dirty="0">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Did you enroll anyone in MEP? </a:t>
            </a:r>
            <a:endParaRPr sz="2000" dirty="0">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2000" dirty="0">
                <a:latin typeface="Calibri" panose="020F0502020204030204" pitchFamily="34" charset="0"/>
                <a:cs typeface="Calibri" panose="020F0502020204030204" pitchFamily="34" charset="0"/>
              </a:rPr>
              <a:t>Will they be hiring again soon? If so, when should you follow up?</a:t>
            </a:r>
            <a:endParaRPr sz="2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700" dirty="0"/>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172" name="Google Shape;172;g12851e90b70_3_0"/>
          <p:cNvPicPr preferRelativeResize="0"/>
          <p:nvPr/>
        </p:nvPicPr>
        <p:blipFill rotWithShape="1">
          <a:blip r:embed="rId3">
            <a:alphaModFix/>
          </a:blip>
          <a:srcRect/>
          <a:stretch/>
        </p:blipFill>
        <p:spPr>
          <a:xfrm>
            <a:off x="5251275" y="470025"/>
            <a:ext cx="3415501" cy="3830748"/>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8AFE8A0E-31DF-63DB-886B-FAFCAF54C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2851e90b70_3_8"/>
          <p:cNvSpPr txBox="1"/>
          <p:nvPr/>
        </p:nvSpPr>
        <p:spPr>
          <a:xfrm>
            <a:off x="576000" y="374900"/>
            <a:ext cx="7765074" cy="7335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Organize your Data</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78" name="Google Shape;178;g12851e90b70_3_8"/>
          <p:cNvSpPr txBox="1"/>
          <p:nvPr/>
        </p:nvSpPr>
        <p:spPr>
          <a:xfrm>
            <a:off x="259975" y="1100975"/>
            <a:ext cx="4614920" cy="25788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SzPts val="1200"/>
              <a:buChar char="●"/>
            </a:pPr>
            <a:r>
              <a:rPr lang="en" sz="1600" dirty="0">
                <a:latin typeface="Calibri" panose="020F0502020204030204" pitchFamily="34" charset="0"/>
                <a:cs typeface="Calibri" panose="020F0502020204030204" pitchFamily="34" charset="0"/>
              </a:rPr>
              <a:t>Y</a:t>
            </a:r>
            <a:r>
              <a:rPr lang="en" sz="1600" b="0" i="0" u="none" strike="noStrike" cap="none" dirty="0">
                <a:solidFill>
                  <a:srgbClr val="000000"/>
                </a:solidFill>
                <a:latin typeface="Calibri" panose="020F0502020204030204" pitchFamily="34" charset="0"/>
                <a:cs typeface="Calibri" panose="020F0502020204030204" pitchFamily="34" charset="0"/>
                <a:sym typeface="Arial"/>
              </a:rPr>
              <a:t>ou can create a spreadsheet using Google Sheets or Microsoft Excel</a:t>
            </a:r>
            <a:r>
              <a:rPr lang="en" sz="1600" dirty="0">
                <a:latin typeface="Calibri" panose="020F0502020204030204" pitchFamily="34" charset="0"/>
                <a:cs typeface="Calibri" panose="020F0502020204030204" pitchFamily="34" charset="0"/>
              </a:rPr>
              <a:t> t</a:t>
            </a:r>
            <a:r>
              <a:rPr lang="en" sz="1600" dirty="0">
                <a:solidFill>
                  <a:schemeClr val="dk1"/>
                </a:solidFill>
                <a:latin typeface="Calibri" panose="020F0502020204030204" pitchFamily="34" charset="0"/>
                <a:cs typeface="Calibri" panose="020F0502020204030204" pitchFamily="34" charset="0"/>
              </a:rPr>
              <a:t>o hold your data and to track what farms you have visited. </a:t>
            </a:r>
          </a:p>
          <a:p>
            <a:pPr marL="457200" marR="0" lvl="0" indent="-304800" algn="l" rtl="0">
              <a:spcBef>
                <a:spcPts val="0"/>
              </a:spcBef>
              <a:spcAft>
                <a:spcPts val="0"/>
              </a:spcAft>
              <a:buSzPts val="1200"/>
              <a:buChar char="●"/>
            </a:pPr>
            <a:endParaRPr sz="1600" dirty="0">
              <a:solidFill>
                <a:schemeClr val="dk1"/>
              </a:solidFill>
              <a:latin typeface="Calibri" panose="020F0502020204030204" pitchFamily="34" charset="0"/>
              <a:cs typeface="Calibri" panose="020F0502020204030204" pitchFamily="34" charset="0"/>
            </a:endParaRPr>
          </a:p>
          <a:p>
            <a:pPr marL="457200" marR="0" lvl="0" indent="-304800" algn="l" rtl="0">
              <a:spcBef>
                <a:spcPts val="0"/>
              </a:spcBef>
              <a:spcAft>
                <a:spcPts val="0"/>
              </a:spcAft>
              <a:buSzPts val="1200"/>
              <a:buChar char="●"/>
            </a:pPr>
            <a:r>
              <a:rPr lang="en" sz="1600" dirty="0">
                <a:solidFill>
                  <a:schemeClr val="dk1"/>
                </a:solidFill>
                <a:latin typeface="Calibri" panose="020F0502020204030204" pitchFamily="34" charset="0"/>
                <a:cs typeface="Calibri" panose="020F0502020204030204" pitchFamily="34" charset="0"/>
              </a:rPr>
              <a:t>Spreadsheets can then be organized by town, or road, date of last visit, or other information that helps you </a:t>
            </a:r>
            <a:r>
              <a:rPr lang="en" sz="16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visualize all the work you have done and will let you see when you need to return to a farm.</a:t>
            </a:r>
            <a:r>
              <a:rPr lang="en" sz="1600" b="0" i="0" u="none" strike="noStrike" cap="none" dirty="0">
                <a:solidFill>
                  <a:srgbClr val="000000"/>
                </a:solidFill>
                <a:latin typeface="Calibri" panose="020F0502020204030204" pitchFamily="34" charset="0"/>
                <a:cs typeface="Calibri" panose="020F0502020204030204" pitchFamily="34" charset="0"/>
                <a:sym typeface="Arial"/>
              </a:rPr>
              <a:t> </a:t>
            </a:r>
          </a:p>
          <a:p>
            <a:pPr marL="457200" marR="0" lvl="0" indent="-304800" algn="l" rtl="0">
              <a:spcBef>
                <a:spcPts val="0"/>
              </a:spcBef>
              <a:spcAft>
                <a:spcPts val="0"/>
              </a:spcAft>
              <a:buSzPts val="1200"/>
              <a:buChar char="●"/>
            </a:pPr>
            <a:endParaRPr sz="16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04800" algn="l" rtl="0">
              <a:spcBef>
                <a:spcPts val="0"/>
              </a:spcBef>
              <a:spcAft>
                <a:spcPts val="0"/>
              </a:spcAft>
              <a:buSzPts val="1200"/>
              <a:buChar char="●"/>
            </a:pPr>
            <a:r>
              <a:rPr lang="en" sz="1600" b="0" i="0" u="none" strike="noStrike" cap="none" dirty="0">
                <a:solidFill>
                  <a:srgbClr val="000000"/>
                </a:solidFill>
                <a:latin typeface="Calibri" panose="020F0502020204030204" pitchFamily="34" charset="0"/>
                <a:cs typeface="Calibri" panose="020F0502020204030204" pitchFamily="34" charset="0"/>
                <a:sym typeface="Arial"/>
              </a:rPr>
              <a:t>Farm spreadsheets can also be shared with other recruiters in your area to help share with them all you have learned!</a:t>
            </a:r>
            <a:endParaRPr sz="16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AAD38C4-2F6F-B495-4839-F1FB391A39CE}"/>
              </a:ext>
            </a:extLst>
          </p:cNvPr>
          <p:cNvPicPr>
            <a:picLocks noChangeAspect="1"/>
          </p:cNvPicPr>
          <p:nvPr/>
        </p:nvPicPr>
        <p:blipFill>
          <a:blip r:embed="rId3"/>
          <a:stretch>
            <a:fillRect/>
          </a:stretch>
        </p:blipFill>
        <p:spPr>
          <a:xfrm>
            <a:off x="4874895" y="0"/>
            <a:ext cx="4269105"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5423B093-EF14-8FAD-6776-85A759BD7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1227353f741_0_72"/>
          <p:cNvSpPr txBox="1"/>
          <p:nvPr/>
        </p:nvSpPr>
        <p:spPr>
          <a:xfrm>
            <a:off x="182875" y="124025"/>
            <a:ext cx="8542800" cy="78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200" dirty="0">
                <a:latin typeface="Georgia" panose="02040502050405020303" pitchFamily="18" charset="0"/>
                <a:ea typeface="Permanent Marker"/>
                <a:cs typeface="Permanent Marker"/>
                <a:sym typeface="Permanent Marker"/>
              </a:rPr>
              <a:t>Data to get you started: </a:t>
            </a:r>
          </a:p>
          <a:p>
            <a:pPr marL="0" marR="0" lvl="0" indent="0" algn="ctr" rtl="0">
              <a:lnSpc>
                <a:spcPct val="100000"/>
              </a:lnSpc>
              <a:spcBef>
                <a:spcPts val="0"/>
              </a:spcBef>
              <a:spcAft>
                <a:spcPts val="0"/>
              </a:spcAft>
              <a:buClr>
                <a:srgbClr val="000000"/>
              </a:buClr>
              <a:buSzPts val="3500"/>
              <a:buFont typeface="Arial"/>
              <a:buNone/>
            </a:pPr>
            <a:r>
              <a:rPr lang="en" sz="3200" b="0" i="0" u="none" strike="noStrike" cap="none" dirty="0">
                <a:solidFill>
                  <a:srgbClr val="000000"/>
                </a:solidFill>
                <a:latin typeface="Georgia" panose="02040502050405020303" pitchFamily="18" charset="0"/>
                <a:ea typeface="Permanent Marker"/>
                <a:cs typeface="Permanent Marker"/>
                <a:sym typeface="Permanent Marker"/>
              </a:rPr>
              <a:t>IDRC Agriculture Portal</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pic>
        <p:nvPicPr>
          <p:cNvPr id="3" name="Picture 2">
            <a:hlinkClick r:id="rId3"/>
            <a:extLst>
              <a:ext uri="{FF2B5EF4-FFF2-40B4-BE49-F238E27FC236}">
                <a16:creationId xmlns:a16="http://schemas.microsoft.com/office/drawing/2014/main" id="{E8D4355C-C89F-9A58-2D52-3B14D0A3F726}"/>
              </a:ext>
            </a:extLst>
          </p:cNvPr>
          <p:cNvPicPr>
            <a:picLocks noChangeAspect="1"/>
          </p:cNvPicPr>
          <p:nvPr/>
        </p:nvPicPr>
        <p:blipFill>
          <a:blip r:embed="rId4"/>
          <a:stretch>
            <a:fillRect/>
          </a:stretch>
        </p:blipFill>
        <p:spPr>
          <a:xfrm>
            <a:off x="1087200" y="1203934"/>
            <a:ext cx="6677423" cy="3939566"/>
          </a:xfrm>
          <a:prstGeom prst="rect">
            <a:avLst/>
          </a:prstGeom>
        </p:spPr>
      </p:pic>
      <p:pic>
        <p:nvPicPr>
          <p:cNvPr id="7" name="Picture 6" descr="Logo, company name&#10;&#10;Description automatically generated">
            <a:extLst>
              <a:ext uri="{FF2B5EF4-FFF2-40B4-BE49-F238E27FC236}">
                <a16:creationId xmlns:a16="http://schemas.microsoft.com/office/drawing/2014/main" id="{5458D396-0A7F-4C22-7950-0EC071D97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227353f741_0_80"/>
          <p:cNvSpPr txBox="1"/>
          <p:nvPr/>
        </p:nvSpPr>
        <p:spPr>
          <a:xfrm>
            <a:off x="881274" y="370518"/>
            <a:ext cx="39931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IDRC Agriculture Portal</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98" name="Google Shape;198;g1227353f741_0_80"/>
          <p:cNvSpPr txBox="1"/>
          <p:nvPr/>
        </p:nvSpPr>
        <p:spPr>
          <a:xfrm>
            <a:off x="776050" y="1542250"/>
            <a:ext cx="3897600" cy="2706032"/>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0"/>
              </a:spcBef>
              <a:spcAft>
                <a:spcPts val="0"/>
              </a:spcAft>
              <a:buClr>
                <a:srgbClr val="000000"/>
              </a:buClr>
              <a:buSzPts val="1600"/>
              <a:buFont typeface="Arial"/>
              <a:buNone/>
            </a:pPr>
            <a:r>
              <a:rPr lang="en" sz="1600" b="0" i="0" u="none" strike="noStrike" cap="none" dirty="0">
                <a:solidFill>
                  <a:srgbClr val="000000"/>
                </a:solidFill>
                <a:latin typeface="Arial"/>
                <a:ea typeface="Arial"/>
                <a:cs typeface="Arial"/>
                <a:sym typeface="Arial"/>
              </a:rPr>
              <a:t>IDRC </a:t>
            </a:r>
            <a:r>
              <a:rPr lang="en" sz="1600" dirty="0"/>
              <a:t>Agriculture </a:t>
            </a:r>
            <a:r>
              <a:rPr lang="en" sz="1600" b="0" i="0" u="none" strike="noStrike" cap="none" dirty="0">
                <a:solidFill>
                  <a:srgbClr val="000000"/>
                </a:solidFill>
                <a:latin typeface="Arial"/>
                <a:ea typeface="Arial"/>
                <a:cs typeface="Arial"/>
                <a:sym typeface="Arial"/>
              </a:rPr>
              <a:t>Lists include information </a:t>
            </a:r>
            <a:r>
              <a:rPr lang="en-US" sz="1600" dirty="0"/>
              <a:t>such as:</a:t>
            </a:r>
            <a:endParaRPr sz="1600" b="0" i="0" u="none" strike="noStrike" cap="none" dirty="0">
              <a:solidFill>
                <a:srgbClr val="000000"/>
              </a:solidFill>
              <a:latin typeface="Arial"/>
              <a:ea typeface="Arial"/>
              <a:cs typeface="Arial"/>
              <a:sym typeface="Arial"/>
            </a:endParaRPr>
          </a:p>
          <a:p>
            <a:pPr marL="457200" marR="0" lvl="0" indent="-330200" algn="l" rtl="0">
              <a:lnSpc>
                <a:spcPct val="107916"/>
              </a:lnSpc>
              <a:spcBef>
                <a:spcPts val="100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Farm data taken from Manta.com</a:t>
            </a:r>
            <a:endParaRPr sz="1600" b="0" i="0" u="none" strike="noStrike" cap="none" dirty="0">
              <a:solidFill>
                <a:srgbClr val="000000"/>
              </a:solidFill>
              <a:latin typeface="Arial"/>
              <a:ea typeface="Arial"/>
              <a:cs typeface="Arial"/>
              <a:sym typeface="Arial"/>
            </a:endParaRPr>
          </a:p>
          <a:p>
            <a:pPr marL="457200" marR="0" lvl="0" indent="-330200" algn="l" rtl="0">
              <a:lnSpc>
                <a:spcPct val="107916"/>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Foreign Labor Contractor information</a:t>
            </a:r>
            <a:endParaRPr sz="1600" b="0" i="0" u="none" strike="noStrike" cap="none" dirty="0">
              <a:solidFill>
                <a:srgbClr val="000000"/>
              </a:solidFill>
              <a:latin typeface="Arial"/>
              <a:ea typeface="Arial"/>
              <a:cs typeface="Arial"/>
              <a:sym typeface="Arial"/>
            </a:endParaRPr>
          </a:p>
          <a:p>
            <a:pPr marL="457200" marR="0" lvl="0" indent="-330200" algn="l" rtl="0">
              <a:lnSpc>
                <a:spcPct val="107916"/>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Hemp producers and processors</a:t>
            </a:r>
            <a:endParaRPr sz="1600" b="0" i="0" u="none" strike="noStrike" cap="none" dirty="0">
              <a:solidFill>
                <a:srgbClr val="000000"/>
              </a:solidFill>
              <a:latin typeface="Arial"/>
              <a:ea typeface="Arial"/>
              <a:cs typeface="Arial"/>
              <a:sym typeface="Arial"/>
            </a:endParaRPr>
          </a:p>
          <a:p>
            <a:pPr marL="457200" marR="0" lvl="0" indent="-330200" algn="l" rtl="0">
              <a:lnSpc>
                <a:spcPct val="107916"/>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USDA approved meat, poultry, and egg processors</a:t>
            </a:r>
            <a:endParaRPr sz="1600" b="0" i="0" u="none" strike="noStrike" cap="none" dirty="0">
              <a:solidFill>
                <a:srgbClr val="000000"/>
              </a:solidFill>
              <a:latin typeface="Arial"/>
              <a:ea typeface="Arial"/>
              <a:cs typeface="Arial"/>
              <a:sym typeface="Arial"/>
            </a:endParaRPr>
          </a:p>
          <a:p>
            <a:pPr marL="457200" marR="0" lvl="0" indent="-330200" algn="l" rtl="0">
              <a:lnSpc>
                <a:spcPct val="107916"/>
              </a:lnSpc>
              <a:spcBef>
                <a:spcPts val="0"/>
              </a:spcBef>
              <a:spcAft>
                <a:spcPts val="0"/>
              </a:spcAft>
              <a:buClr>
                <a:srgbClr val="000000"/>
              </a:buClr>
              <a:buSzPts val="1600"/>
              <a:buFont typeface="Arial"/>
              <a:buChar char="●"/>
            </a:pPr>
            <a:r>
              <a:rPr lang="en" sz="1600" b="0" i="0" u="none" strike="noStrike" cap="none" dirty="0">
                <a:solidFill>
                  <a:srgbClr val="000000"/>
                </a:solidFill>
                <a:latin typeface="Arial"/>
                <a:ea typeface="Arial"/>
                <a:cs typeface="Arial"/>
                <a:sym typeface="Arial"/>
              </a:rPr>
              <a:t>H2A and H2B requests</a:t>
            </a:r>
            <a:endParaRPr sz="16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C0F25586-64AB-8062-EEC8-BC6B9CBC8853}"/>
              </a:ext>
            </a:extLst>
          </p:cNvPr>
          <p:cNvPicPr>
            <a:picLocks noChangeAspect="1"/>
          </p:cNvPicPr>
          <p:nvPr/>
        </p:nvPicPr>
        <p:blipFill>
          <a:blip r:embed="rId3"/>
          <a:stretch>
            <a:fillRect/>
          </a:stretch>
        </p:blipFill>
        <p:spPr>
          <a:xfrm>
            <a:off x="5119601" y="122400"/>
            <a:ext cx="3919873" cy="4946400"/>
          </a:xfrm>
          <a:prstGeom prst="rect">
            <a:avLst/>
          </a:prstGeom>
        </p:spPr>
      </p:pic>
      <p:pic>
        <p:nvPicPr>
          <p:cNvPr id="7" name="Picture 6" descr="Logo, company name&#10;&#10;Description automatically generated">
            <a:extLst>
              <a:ext uri="{FF2B5EF4-FFF2-40B4-BE49-F238E27FC236}">
                <a16:creationId xmlns:a16="http://schemas.microsoft.com/office/drawing/2014/main" id="{4F3FCF84-7125-6B04-98A9-D54FE8F7C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p:nvPr/>
        </p:nvSpPr>
        <p:spPr>
          <a:xfrm>
            <a:off x="182875" y="374900"/>
            <a:ext cx="46071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Finding H2A </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and H2B</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07" name="Google Shape;207;p14"/>
          <p:cNvSpPr txBox="1"/>
          <p:nvPr/>
        </p:nvSpPr>
        <p:spPr>
          <a:xfrm>
            <a:off x="185700" y="1725300"/>
            <a:ext cx="4788000" cy="205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rgbClr val="000000"/>
                </a:solidFill>
                <a:latin typeface="Calibri" panose="020F0502020204030204" pitchFamily="34" charset="0"/>
                <a:cs typeface="Calibri" panose="020F0502020204030204" pitchFamily="34" charset="0"/>
                <a:sym typeface="Arial"/>
              </a:rPr>
              <a:t>On the IDRC website you can find spreadsheets and maps of the H2A and H2B farms/agribusinesses in your state.</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rgbClr val="000000"/>
                </a:solidFill>
                <a:latin typeface="Calibri" panose="020F0502020204030204" pitchFamily="34" charset="0"/>
                <a:cs typeface="Calibri" panose="020F0502020204030204" pitchFamily="34" charset="0"/>
                <a:sym typeface="Arial"/>
              </a:rPr>
              <a:t>The maps are updated monthly and the spreadsheets are organized to highlight the new farms added each month!</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08" name="Google Shape;208;p14"/>
          <p:cNvPicPr preferRelativeResize="0"/>
          <p:nvPr/>
        </p:nvPicPr>
        <p:blipFill rotWithShape="1">
          <a:blip r:embed="rId3">
            <a:alphaModFix/>
          </a:blip>
          <a:srcRect/>
          <a:stretch/>
        </p:blipFill>
        <p:spPr>
          <a:xfrm>
            <a:off x="5100925" y="144775"/>
            <a:ext cx="3890673" cy="3977374"/>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sp>
        <p:nvSpPr>
          <p:cNvPr id="209" name="Google Shape;209;p14"/>
          <p:cNvSpPr txBox="1"/>
          <p:nvPr/>
        </p:nvSpPr>
        <p:spPr>
          <a:xfrm>
            <a:off x="5002300" y="4179775"/>
            <a:ext cx="4527300" cy="6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https://www.idr-consortium.net/H2aH2bMaps.html</a:t>
            </a:r>
            <a:endParaRPr sz="1400" b="0" i="0" u="none" strike="noStrike" cap="none">
              <a:solidFill>
                <a:srgbClr val="1155CC"/>
              </a:solidFill>
              <a:latin typeface="Arial"/>
              <a:ea typeface="Arial"/>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6EE0B5DD-8414-5506-F3A2-2BFC82924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2851e90b70_3_21"/>
          <p:cNvSpPr txBox="1"/>
          <p:nvPr/>
        </p:nvSpPr>
        <p:spPr>
          <a:xfrm>
            <a:off x="182874" y="374900"/>
            <a:ext cx="58291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Google Research</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25" name="Google Shape;225;g12851e90b70_3_21"/>
          <p:cNvSpPr txBox="1"/>
          <p:nvPr/>
        </p:nvSpPr>
        <p:spPr>
          <a:xfrm>
            <a:off x="701475" y="1356086"/>
            <a:ext cx="4295325" cy="269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700" dirty="0">
                <a:latin typeface="Calibri" panose="020F0502020204030204" pitchFamily="34" charset="0"/>
                <a:cs typeface="Calibri" panose="020F0502020204030204" pitchFamily="34" charset="0"/>
              </a:rPr>
              <a:t>Google is an important tool to let you know the latest agricultural news in your area. Search for </a:t>
            </a: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 sz="1700" dirty="0">
                <a:latin typeface="Calibri" panose="020F0502020204030204" pitchFamily="34" charset="0"/>
                <a:cs typeface="Calibri" panose="020F0502020204030204" pitchFamily="34" charset="0"/>
              </a:rPr>
              <a:t>"farm news," "farm worker news," "agricultural news," etc. to learn about what is impacting farms in your area.</a:t>
            </a: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100"/>
              <a:buFont typeface="Arial"/>
              <a:buNone/>
            </a:pP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100"/>
              <a:buFont typeface="Arial"/>
              <a:buNone/>
            </a:pPr>
            <a:r>
              <a:rPr lang="en" sz="1700" dirty="0">
                <a:latin typeface="Calibri" panose="020F0502020204030204" pitchFamily="34" charset="0"/>
                <a:cs typeface="Calibri" panose="020F0502020204030204" pitchFamily="34" charset="0"/>
              </a:rPr>
              <a:t>Use Google.com/alerts to set up alerts letting you know whenever a new news article about agriculture in your area has been published.</a:t>
            </a: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100"/>
              <a:buFont typeface="Arial"/>
              <a:buNone/>
            </a:pPr>
            <a:endParaRPr sz="1700" dirty="0"/>
          </a:p>
          <a:p>
            <a:pPr marL="0" marR="0" lvl="0" indent="0" algn="l" rtl="0">
              <a:lnSpc>
                <a:spcPct val="100000"/>
              </a:lnSpc>
              <a:spcBef>
                <a:spcPts val="0"/>
              </a:spcBef>
              <a:spcAft>
                <a:spcPts val="0"/>
              </a:spcAft>
              <a:buClr>
                <a:srgbClr val="000000"/>
              </a:buClr>
              <a:buSzPts val="1700"/>
              <a:buFont typeface="Arial"/>
              <a:buNone/>
            </a:pPr>
            <a:endParaRPr sz="1700" dirty="0"/>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228" name="Google Shape;228;g12851e90b70_3_21"/>
          <p:cNvPicPr preferRelativeResize="0"/>
          <p:nvPr/>
        </p:nvPicPr>
        <p:blipFill rotWithShape="1">
          <a:blip r:embed="rId3">
            <a:alphaModFix/>
          </a:blip>
          <a:srcRect/>
          <a:stretch/>
        </p:blipFill>
        <p:spPr>
          <a:xfrm>
            <a:off x="5251275" y="470025"/>
            <a:ext cx="3415501" cy="3830748"/>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E77BFFF8-30A2-AAFD-5751-03C2097DD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2"/>
          <p:cNvSpPr txBox="1"/>
          <p:nvPr/>
        </p:nvSpPr>
        <p:spPr>
          <a:xfrm>
            <a:off x="182875" y="374900"/>
            <a:ext cx="4713300" cy="113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2400" dirty="0">
                <a:latin typeface="Georgia" panose="02040502050405020303" pitchFamily="18" charset="0"/>
                <a:ea typeface="Permanent Marker"/>
                <a:cs typeface="Permanent Marker"/>
                <a:sym typeface="Permanent Marker"/>
              </a:rPr>
              <a:t>Finding Farms &amp; Agribusiness: Agricultural </a:t>
            </a:r>
            <a:r>
              <a:rPr lang="en" sz="2400" b="0" i="0" u="none" strike="noStrike" cap="none" dirty="0">
                <a:solidFill>
                  <a:srgbClr val="000000"/>
                </a:solidFill>
                <a:latin typeface="Georgia" panose="02040502050405020303" pitchFamily="18" charset="0"/>
                <a:ea typeface="Permanent Marker"/>
                <a:cs typeface="Permanent Marker"/>
                <a:sym typeface="Permanent Marker"/>
              </a:rPr>
              <a:t> Extension Offices</a:t>
            </a:r>
            <a:endParaRPr sz="24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36" name="Google Shape;236;p12"/>
          <p:cNvSpPr txBox="1"/>
          <p:nvPr/>
        </p:nvSpPr>
        <p:spPr>
          <a:xfrm>
            <a:off x="185700" y="1572900"/>
            <a:ext cx="48906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sng" strike="noStrike" cap="none" dirty="0">
                <a:solidFill>
                  <a:srgbClr val="000000"/>
                </a:solidFill>
                <a:latin typeface="Calibri" panose="020F0502020204030204" pitchFamily="34" charset="0"/>
                <a:cs typeface="Calibri" panose="020F0502020204030204" pitchFamily="34" charset="0"/>
                <a:sym typeface="Arial"/>
              </a:rPr>
              <a:t>USDA Agriculture Extension Offices</a:t>
            </a:r>
            <a:endParaRPr sz="1700" b="1" i="0" u="sng"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USDA partners with universities in every state to host the Agricultural Extension and Co-op Offices.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Agricultural Extension offices work to train and educate farmers in the area and to engage the local community. They are great first stops for learning about the agriculture in your area.</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37" name="Google Shape;237;p12"/>
          <p:cNvSpPr txBox="1"/>
          <p:nvPr/>
        </p:nvSpPr>
        <p:spPr>
          <a:xfrm>
            <a:off x="4650449" y="3901900"/>
            <a:ext cx="4509300" cy="69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https://www.usda.gov/topics/rural/cooperative-research-and-extension-services</a:t>
            </a:r>
            <a:endParaRPr sz="1400" b="0" i="0" u="none" strike="noStrike" cap="none">
              <a:solidFill>
                <a:srgbClr val="1155CC"/>
              </a:solidFill>
              <a:latin typeface="Arial"/>
              <a:ea typeface="Arial"/>
              <a:cs typeface="Arial"/>
              <a:sym typeface="Arial"/>
            </a:endParaRPr>
          </a:p>
        </p:txBody>
      </p:sp>
      <p:pic>
        <p:nvPicPr>
          <p:cNvPr id="238" name="Google Shape;238;p12"/>
          <p:cNvPicPr preferRelativeResize="0"/>
          <p:nvPr/>
        </p:nvPicPr>
        <p:blipFill rotWithShape="1">
          <a:blip r:embed="rId4">
            <a:alphaModFix/>
          </a:blip>
          <a:srcRect/>
          <a:stretch/>
        </p:blipFill>
        <p:spPr>
          <a:xfrm>
            <a:off x="5076300" y="152400"/>
            <a:ext cx="3915301" cy="3526251"/>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pic>
        <p:nvPicPr>
          <p:cNvPr id="6" name="Picture 5" descr="Logo, company name&#10;&#10;Description automatically generated">
            <a:extLst>
              <a:ext uri="{FF2B5EF4-FFF2-40B4-BE49-F238E27FC236}">
                <a16:creationId xmlns:a16="http://schemas.microsoft.com/office/drawing/2014/main" id="{5777B6B2-5EFA-DC00-A447-27F70D6DF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p:nvPr/>
        </p:nvSpPr>
        <p:spPr>
          <a:xfrm>
            <a:off x="173550" y="225900"/>
            <a:ext cx="4713300" cy="134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600" dirty="0">
                <a:latin typeface="Georgia" panose="02040502050405020303" pitchFamily="18" charset="0"/>
                <a:ea typeface="Permanent Marker"/>
                <a:cs typeface="Permanent Marker"/>
                <a:sym typeface="Permanent Marker"/>
              </a:rPr>
              <a:t>Finding Farms &amp; Agribusinesses: </a:t>
            </a:r>
            <a:r>
              <a:rPr lang="en" sz="2600" b="0" i="0" u="none" strike="noStrike" cap="none" dirty="0">
                <a:solidFill>
                  <a:srgbClr val="000000"/>
                </a:solidFill>
                <a:latin typeface="Georgia" panose="02040502050405020303" pitchFamily="18" charset="0"/>
                <a:ea typeface="Permanent Marker"/>
                <a:cs typeface="Permanent Marker"/>
                <a:sym typeface="Permanent Marker"/>
              </a:rPr>
              <a:t>USDA Farm </a:t>
            </a:r>
            <a:endParaRPr sz="2600" b="0" i="0" u="none" strike="noStrike" cap="none" dirty="0">
              <a:solidFill>
                <a:srgbClr val="000000"/>
              </a:solidFill>
              <a:latin typeface="Georgia" panose="02040502050405020303" pitchFamily="18" charset="0"/>
              <a:ea typeface="Permanent Marker"/>
              <a:cs typeface="Permanent Marker"/>
              <a:sym typeface="Permanent Marker"/>
            </a:endParaRPr>
          </a:p>
          <a:p>
            <a:pPr marL="0" marR="0" lvl="0" indent="0" algn="ctr" rtl="0">
              <a:lnSpc>
                <a:spcPct val="100000"/>
              </a:lnSpc>
              <a:spcBef>
                <a:spcPts val="0"/>
              </a:spcBef>
              <a:spcAft>
                <a:spcPts val="0"/>
              </a:spcAft>
              <a:buClr>
                <a:srgbClr val="000000"/>
              </a:buClr>
              <a:buSzPts val="3500"/>
              <a:buFont typeface="Arial"/>
              <a:buNone/>
            </a:pPr>
            <a:r>
              <a:rPr lang="en" sz="2600" b="0" i="0" u="none" strike="noStrike" cap="none" dirty="0">
                <a:solidFill>
                  <a:srgbClr val="000000"/>
                </a:solidFill>
                <a:latin typeface="Georgia" panose="02040502050405020303" pitchFamily="18" charset="0"/>
                <a:ea typeface="Permanent Marker"/>
                <a:cs typeface="Permanent Marker"/>
                <a:sym typeface="Permanent Marker"/>
              </a:rPr>
              <a:t>Service Agencies</a:t>
            </a:r>
            <a:endParaRPr sz="26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46" name="Google Shape;246;p13"/>
          <p:cNvSpPr txBox="1"/>
          <p:nvPr/>
        </p:nvSpPr>
        <p:spPr>
          <a:xfrm>
            <a:off x="347103" y="1699600"/>
            <a:ext cx="4327949"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sng" strike="noStrike" cap="none" dirty="0">
                <a:solidFill>
                  <a:srgbClr val="000000"/>
                </a:solidFill>
                <a:latin typeface="Calibri" panose="020F0502020204030204" pitchFamily="34" charset="0"/>
                <a:cs typeface="Calibri" panose="020F0502020204030204" pitchFamily="34" charset="0"/>
                <a:sym typeface="Arial"/>
              </a:rPr>
              <a:t>USDA Farms Service Agency</a:t>
            </a:r>
            <a:endParaRPr sz="1700" b="1" i="0" u="sng"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USDA farms service agency tracks agricultural data across the country and provides farmers with useful information. They work closely with farmers to ensure that crops grow healthy.</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Farms Service Agency can give you great insight into the issues most important to your local farmers/agribusinesses.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47" name="Google Shape;247;p13"/>
          <p:cNvSpPr txBox="1"/>
          <p:nvPr/>
        </p:nvSpPr>
        <p:spPr>
          <a:xfrm>
            <a:off x="4650449" y="3901900"/>
            <a:ext cx="4509300" cy="69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https://www.fsa.usda.gov/</a:t>
            </a:r>
            <a:endParaRPr sz="1400" b="0" i="0" u="none" strike="noStrike" cap="none">
              <a:solidFill>
                <a:srgbClr val="1155CC"/>
              </a:solidFill>
              <a:latin typeface="Arial"/>
              <a:ea typeface="Arial"/>
              <a:cs typeface="Arial"/>
              <a:sym typeface="Arial"/>
            </a:endParaRPr>
          </a:p>
        </p:txBody>
      </p:sp>
      <p:pic>
        <p:nvPicPr>
          <p:cNvPr id="248" name="Google Shape;248;p13"/>
          <p:cNvPicPr preferRelativeResize="0"/>
          <p:nvPr/>
        </p:nvPicPr>
        <p:blipFill rotWithShape="1">
          <a:blip r:embed="rId4">
            <a:alphaModFix/>
          </a:blip>
          <a:srcRect/>
          <a:stretch/>
        </p:blipFill>
        <p:spPr>
          <a:xfrm>
            <a:off x="5023650" y="846825"/>
            <a:ext cx="3762903" cy="2263621"/>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pic>
        <p:nvPicPr>
          <p:cNvPr id="6" name="Picture 5" descr="Logo, company name&#10;&#10;Description automatically generated">
            <a:extLst>
              <a:ext uri="{FF2B5EF4-FFF2-40B4-BE49-F238E27FC236}">
                <a16:creationId xmlns:a16="http://schemas.microsoft.com/office/drawing/2014/main" id="{5B40CF37-2D82-F373-87FB-D470C0F43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A370-5093-C9CB-4FD7-D0021F7B5D11}"/>
              </a:ext>
            </a:extLst>
          </p:cNvPr>
          <p:cNvSpPr>
            <a:spLocks noGrp="1"/>
          </p:cNvSpPr>
          <p:nvPr>
            <p:ph type="title"/>
          </p:nvPr>
        </p:nvSpPr>
        <p:spPr>
          <a:xfrm>
            <a:off x="3724073" y="471951"/>
            <a:ext cx="4939868" cy="964620"/>
          </a:xfrm>
        </p:spPr>
        <p:txBody>
          <a:bodyPr anchor="b">
            <a:normAutofit fontScale="90000"/>
          </a:bodyPr>
          <a:lstStyle/>
          <a:p>
            <a:pPr algn="ctr"/>
            <a:r>
              <a:rPr lang="en-US" dirty="0"/>
              <a:t>Four Training Resources</a:t>
            </a:r>
          </a:p>
        </p:txBody>
      </p:sp>
      <p:sp>
        <p:nvSpPr>
          <p:cNvPr id="3" name="Text Placeholder 2">
            <a:extLst>
              <a:ext uri="{FF2B5EF4-FFF2-40B4-BE49-F238E27FC236}">
                <a16:creationId xmlns:a16="http://schemas.microsoft.com/office/drawing/2014/main" id="{6FA79206-ED16-9A4D-9D1C-8A3400F9894B}"/>
              </a:ext>
            </a:extLst>
          </p:cNvPr>
          <p:cNvSpPr>
            <a:spLocks noGrp="1"/>
          </p:cNvSpPr>
          <p:nvPr>
            <p:ph type="body" idx="1"/>
          </p:nvPr>
        </p:nvSpPr>
        <p:spPr>
          <a:xfrm>
            <a:off x="3724074" y="1828801"/>
            <a:ext cx="4939867" cy="2839064"/>
          </a:xfrm>
        </p:spPr>
        <p:txBody>
          <a:bodyPr>
            <a:normAutofit/>
          </a:bodyPr>
          <a:lstStyle/>
          <a:p>
            <a:r>
              <a:rPr lang="en-US" sz="2000" dirty="0"/>
              <a:t>IDRC has developed a four-part training series that covers each of the four areas of Balanced Recruitment. </a:t>
            </a:r>
          </a:p>
          <a:p>
            <a:r>
              <a:rPr lang="en-US" sz="2000" dirty="0"/>
              <a:t>Use the resources to review your current efforts and see if there are any additional areas that you can expand your ID&amp;R efforts. </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1" y="1586338"/>
            <a:ext cx="4732020" cy="0"/>
          </a:xfrm>
          <a:prstGeom prst="line">
            <a:avLst/>
          </a:prstGeom>
          <a:ln w="19050">
            <a:solidFill>
              <a:srgbClr val="FEE448"/>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0A9CAA79-447B-E26A-85BA-EA1B38C4B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8" name="Picture 7">
            <a:extLst>
              <a:ext uri="{FF2B5EF4-FFF2-40B4-BE49-F238E27FC236}">
                <a16:creationId xmlns:a16="http://schemas.microsoft.com/office/drawing/2014/main" id="{2C5E580F-C6BD-B1DA-4549-8BCF69D6CBFF}"/>
              </a:ext>
            </a:extLst>
          </p:cNvPr>
          <p:cNvPicPr>
            <a:picLocks noChangeAspect="1"/>
          </p:cNvPicPr>
          <p:nvPr/>
        </p:nvPicPr>
        <p:blipFill>
          <a:blip r:embed="rId3"/>
          <a:stretch>
            <a:fillRect/>
          </a:stretch>
        </p:blipFill>
        <p:spPr>
          <a:xfrm>
            <a:off x="213210" y="328630"/>
            <a:ext cx="3400283" cy="4339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39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6"/>
          <p:cNvSpPr txBox="1"/>
          <p:nvPr/>
        </p:nvSpPr>
        <p:spPr>
          <a:xfrm>
            <a:off x="293700" y="270300"/>
            <a:ext cx="8504700" cy="10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100" dirty="0">
                <a:latin typeface="Georgia" panose="02040502050405020303" pitchFamily="18" charset="0"/>
                <a:ea typeface="Permanent Marker"/>
                <a:cs typeface="Permanent Marker"/>
                <a:sym typeface="Permanent Marker"/>
              </a:rPr>
              <a:t>Finding Farms &amp; Agribusineses: </a:t>
            </a:r>
            <a:r>
              <a:rPr lang="en" sz="3100" b="0" i="0" u="none" strike="noStrike" cap="none" dirty="0">
                <a:solidFill>
                  <a:srgbClr val="000000"/>
                </a:solidFill>
                <a:latin typeface="Georgia" panose="02040502050405020303" pitchFamily="18" charset="0"/>
                <a:ea typeface="Permanent Marker"/>
                <a:cs typeface="Permanent Marker"/>
                <a:sym typeface="Permanent Marke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Manta.com</a:t>
            </a:r>
            <a:endParaRPr sz="3100" b="0" i="0" u="none" strike="noStrike" cap="none" dirty="0">
              <a:solidFill>
                <a:srgbClr val="000000"/>
              </a:solidFill>
              <a:latin typeface="Georgia" panose="02040502050405020303" pitchFamily="18" charset="0"/>
              <a:ea typeface="Permanent Marker"/>
              <a:cs typeface="Permanent Marker"/>
              <a:sym typeface="Permanent Marker"/>
            </a:endParaRPr>
          </a:p>
        </p:txBody>
      </p:sp>
      <p:pic>
        <p:nvPicPr>
          <p:cNvPr id="256" name="Google Shape;256;p16"/>
          <p:cNvPicPr preferRelativeResize="0"/>
          <p:nvPr/>
        </p:nvPicPr>
        <p:blipFill rotWithShape="1">
          <a:blip r:embed="rId3">
            <a:alphaModFix/>
          </a:blip>
          <a:srcRect r="27015"/>
          <a:stretch/>
        </p:blipFill>
        <p:spPr>
          <a:xfrm>
            <a:off x="5125537" y="1067152"/>
            <a:ext cx="3588826" cy="3299198"/>
          </a:xfrm>
          <a:prstGeom prst="rect">
            <a:avLst/>
          </a:prstGeom>
          <a:noFill/>
          <a:ln w="38100" cap="flat" cmpd="sng">
            <a:solidFill>
              <a:srgbClr val="39394D"/>
            </a:solidFill>
            <a:prstDash val="solid"/>
            <a:round/>
            <a:headEnd type="none" w="sm" len="sm"/>
            <a:tailEnd type="none" w="sm" len="sm"/>
          </a:ln>
          <a:effectLst>
            <a:outerShdw blurRad="57150" dist="19050" dir="5400000" algn="bl" rotWithShape="0">
              <a:srgbClr val="000000">
                <a:alpha val="49411"/>
              </a:srgbClr>
            </a:outerShdw>
          </a:effectLst>
        </p:spPr>
      </p:pic>
      <p:sp>
        <p:nvSpPr>
          <p:cNvPr id="257" name="Google Shape;257;p16"/>
          <p:cNvSpPr txBox="1"/>
          <p:nvPr/>
        </p:nvSpPr>
        <p:spPr>
          <a:xfrm>
            <a:off x="504000" y="1123350"/>
            <a:ext cx="45375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Manta.com is a national directory of local business. You can search Manta.com to find farms, dairies, and more in your area.</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1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Manta.com lists information that will help you find the businesses most likely to hire migrant workers: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1000"/>
              </a:spcBef>
              <a:spcAft>
                <a:spcPts val="0"/>
              </a:spcAft>
              <a:buClr>
                <a:srgbClr val="000000"/>
              </a:buClr>
              <a:buSzPts val="1700"/>
              <a:buFont typeface="Arial"/>
              <a:buChar char="●"/>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Address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contact information of the business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Number of Employees</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Total annual revenue</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sp>
        <p:nvSpPr>
          <p:cNvPr id="258" name="Google Shape;258;p16"/>
          <p:cNvSpPr txBox="1"/>
          <p:nvPr/>
        </p:nvSpPr>
        <p:spPr>
          <a:xfrm>
            <a:off x="5850300" y="4366350"/>
            <a:ext cx="3000000" cy="5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https://www.manta.com/</a:t>
            </a:r>
            <a:endParaRPr sz="1400" b="0" i="0" u="none" strike="noStrike" cap="none" dirty="0">
              <a:solidFill>
                <a:srgbClr val="1155CC"/>
              </a:solidFill>
              <a:latin typeface="Arial"/>
              <a:ea typeface="Arial"/>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BAB40150-B76C-141D-7B51-D75FDAA0D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7"/>
          <p:cNvSpPr txBox="1"/>
          <p:nvPr/>
        </p:nvSpPr>
        <p:spPr>
          <a:xfrm>
            <a:off x="182875" y="43775"/>
            <a:ext cx="4625100" cy="137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dirty="0">
                <a:latin typeface="Georgia" panose="02040502050405020303" pitchFamily="18" charset="0"/>
                <a:ea typeface="Permanent Marker"/>
                <a:cs typeface="Permanent Marker"/>
                <a:sym typeface="Permanent Marker"/>
              </a:rPr>
              <a:t>Finding Farms &amp; Agribusinesses: </a:t>
            </a:r>
            <a:r>
              <a:rPr lang="en" sz="2800" b="0" i="0" u="none" strike="noStrike" cap="none" dirty="0">
                <a:solidFill>
                  <a:srgbClr val="000000"/>
                </a:solidFill>
                <a:latin typeface="Georgia" panose="02040502050405020303" pitchFamily="18" charset="0"/>
                <a:ea typeface="Permanent Marker"/>
                <a:cs typeface="Permanent Marker"/>
                <a:sym typeface="Permanent Marker"/>
              </a:rPr>
              <a:t>Foreign  </a:t>
            </a:r>
            <a:endParaRPr sz="2800" b="0" i="0" u="none" strike="noStrike" cap="none" dirty="0">
              <a:solidFill>
                <a:srgbClr val="000000"/>
              </a:solidFill>
              <a:latin typeface="Georgia" panose="02040502050405020303" pitchFamily="18" charset="0"/>
              <a:ea typeface="Permanent Marker"/>
              <a:cs typeface="Permanent Marker"/>
              <a:sym typeface="Permanent Marke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marR="0" lvl="0" indent="0" algn="ctr" rtl="0">
              <a:lnSpc>
                <a:spcPct val="100000"/>
              </a:lnSpc>
              <a:spcBef>
                <a:spcPts val="0"/>
              </a:spcBef>
              <a:spcAft>
                <a:spcPts val="0"/>
              </a:spcAft>
              <a:buClr>
                <a:srgbClr val="000000"/>
              </a:buClr>
              <a:buSzPts val="3500"/>
              <a:buFont typeface="Arial"/>
              <a:buNone/>
            </a:pPr>
            <a:r>
              <a:rPr lang="en" sz="2800" b="0" i="0" u="none" strike="noStrike" cap="none" dirty="0">
                <a:solidFill>
                  <a:srgbClr val="000000"/>
                </a:solidFill>
                <a:latin typeface="Georgia" panose="02040502050405020303" pitchFamily="18" charset="0"/>
                <a:ea typeface="Permanent Marker"/>
                <a:cs typeface="Permanent Marker"/>
                <a:sym typeface="Permanent Marker"/>
              </a:rPr>
              <a:t>Labor Contractors</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66" name="Google Shape;266;p17"/>
          <p:cNvSpPr txBox="1"/>
          <p:nvPr/>
        </p:nvSpPr>
        <p:spPr>
          <a:xfrm>
            <a:off x="536575" y="1580100"/>
            <a:ext cx="39177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Contractors who hire foreign and seasonal help are required to be certified by the Department of Labor.</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Department of Labor maintains a database of all certified Foreign Labor Contractors that you can use to find the contractors in your area. The database includes addresses and phone numbers so you can contact them easily!</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67" name="Google Shape;267;p17"/>
          <p:cNvSpPr txBox="1"/>
          <p:nvPr/>
        </p:nvSpPr>
        <p:spPr>
          <a:xfrm>
            <a:off x="5163675" y="4006975"/>
            <a:ext cx="3917700" cy="41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https://www.dol.gov/agencies/whd/agriculture/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3C78D8"/>
                </a:solidFill>
                <a:latin typeface="Arial"/>
                <a:ea typeface="Arial"/>
                <a:cs typeface="Arial"/>
                <a:sym typeface="Arial"/>
                <a:hlinkClick r:id="rId3">
                  <a:extLst>
                    <a:ext uri="{A12FA001-AC4F-418D-AE19-62706E023703}">
                      <ahyp:hlinkClr xmlns:ahyp="http://schemas.microsoft.com/office/drawing/2018/hyperlinkcolor" val="tx"/>
                    </a:ext>
                  </a:extLst>
                </a:hlinkClick>
              </a:rPr>
              <a:t>mspa/farm-labor-contractors</a:t>
            </a:r>
            <a:endParaRPr sz="1400" b="0" i="0" u="none" strike="noStrike" cap="none">
              <a:solidFill>
                <a:srgbClr val="3C78D8"/>
              </a:solidFill>
              <a:latin typeface="Arial"/>
              <a:ea typeface="Arial"/>
              <a:cs typeface="Arial"/>
              <a:sym typeface="Arial"/>
            </a:endParaRPr>
          </a:p>
        </p:txBody>
      </p:sp>
      <p:pic>
        <p:nvPicPr>
          <p:cNvPr id="268" name="Google Shape;268;p17"/>
          <p:cNvPicPr preferRelativeResize="0"/>
          <p:nvPr/>
        </p:nvPicPr>
        <p:blipFill rotWithShape="1">
          <a:blip r:embed="rId4">
            <a:alphaModFix/>
          </a:blip>
          <a:srcRect r="11855"/>
          <a:stretch/>
        </p:blipFill>
        <p:spPr>
          <a:xfrm>
            <a:off x="4844470" y="220825"/>
            <a:ext cx="4274883" cy="3727374"/>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pic>
        <p:nvPicPr>
          <p:cNvPr id="6" name="Picture 5" descr="Logo, company name&#10;&#10;Description automatically generated">
            <a:extLst>
              <a:ext uri="{FF2B5EF4-FFF2-40B4-BE49-F238E27FC236}">
                <a16:creationId xmlns:a16="http://schemas.microsoft.com/office/drawing/2014/main" id="{B4CC5B1F-674C-F91D-3ECF-67C90DF57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p:nvPr/>
        </p:nvSpPr>
        <p:spPr>
          <a:xfrm>
            <a:off x="146400" y="102150"/>
            <a:ext cx="4625100" cy="148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600" dirty="0">
                <a:latin typeface="Georgia" panose="02040502050405020303" pitchFamily="18" charset="0"/>
                <a:ea typeface="Permanent Marker"/>
                <a:cs typeface="Permanent Marker"/>
                <a:sym typeface="Permanent Marker"/>
              </a:rPr>
              <a:t>Finding Farms &amp; Agribusinesses: </a:t>
            </a:r>
            <a:r>
              <a:rPr lang="en" sz="2600" b="0" i="0" u="none" strike="noStrike" cap="none" dirty="0">
                <a:solidFill>
                  <a:srgbClr val="000000"/>
                </a:solidFill>
                <a:latin typeface="Georgia" panose="02040502050405020303" pitchFamily="18" charset="0"/>
                <a:ea typeface="Permanent Marker"/>
                <a:cs typeface="Permanent Marker"/>
                <a:sym typeface="Permanent Marker"/>
              </a:rPr>
              <a:t>USDA Meat, Egg,</a:t>
            </a:r>
            <a:r>
              <a:rPr lang="en" sz="2600" dirty="0">
                <a:latin typeface="Georgia" panose="02040502050405020303" pitchFamily="18" charset="0"/>
                <a:ea typeface="Permanent Marker"/>
                <a:cs typeface="Permanent Marker"/>
                <a:sym typeface="Permanent Marker"/>
              </a:rPr>
              <a:t> </a:t>
            </a:r>
            <a:r>
              <a:rPr lang="en" sz="2600" b="0" i="0" u="none" strike="noStrike" cap="none" dirty="0">
                <a:solidFill>
                  <a:srgbClr val="000000"/>
                </a:solidFill>
                <a:latin typeface="Georgia" panose="02040502050405020303" pitchFamily="18" charset="0"/>
                <a:ea typeface="Permanent Marker"/>
                <a:cs typeface="Permanent Marker"/>
                <a:sym typeface="Permanent Marker"/>
              </a:rPr>
              <a:t>Poultry Processors</a:t>
            </a:r>
            <a:endParaRPr sz="26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76" name="Google Shape;276;p18"/>
          <p:cNvSpPr txBox="1"/>
          <p:nvPr/>
        </p:nvSpPr>
        <p:spPr>
          <a:xfrm>
            <a:off x="306712" y="1699600"/>
            <a:ext cx="4115126"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The USDA hosts a directory of all meat, egg, and poultry processors that have undergone inspection.</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Use the directory and included map to find the processors in your area and start recruiting temporary workers who may qualify.</a:t>
            </a:r>
          </a:p>
          <a:p>
            <a:pPr marL="0" marR="0" lvl="0" indent="0" algn="l" rtl="0">
              <a:lnSpc>
                <a:spcPct val="100000"/>
              </a:lnSpc>
              <a:spcBef>
                <a:spcPts val="0"/>
              </a:spcBef>
              <a:spcAft>
                <a:spcPts val="0"/>
              </a:spcAft>
              <a:buClr>
                <a:srgbClr val="000000"/>
              </a:buClr>
              <a:buSzPts val="1700"/>
              <a:buFont typeface="Arial"/>
              <a:buNone/>
            </a:pPr>
            <a:endParaRPr lang="en" sz="1700" dirty="0">
              <a:solidFill>
                <a:schemeClr val="accent5">
                  <a:lumMod val="50000"/>
                </a:schemeClr>
              </a:solidFill>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1700"/>
              <a:buFont typeface="Arial"/>
              <a:buNone/>
            </a:pPr>
            <a:r>
              <a:rPr lang="en" sz="1700" b="0" i="0" u="none" strike="noStrike" cap="none" dirty="0">
                <a:solidFill>
                  <a:schemeClr val="accent5">
                    <a:lumMod val="50000"/>
                  </a:schemeClr>
                </a:solidFill>
                <a:latin typeface="Calibri" panose="020F0502020204030204" pitchFamily="34" charset="0"/>
                <a:cs typeface="Calibri" panose="020F0502020204030204" pitchFamily="34" charset="0"/>
                <a:sym typeface="Arial"/>
              </a:rPr>
              <a:t>(This list is also linked in on the IDRC Agriculture Portal for your state.)</a:t>
            </a:r>
            <a:endParaRPr sz="1700" b="0" i="0" u="none" strike="noStrike" cap="none" dirty="0">
              <a:solidFill>
                <a:schemeClr val="accent5">
                  <a:lumMod val="50000"/>
                </a:schemeClr>
              </a:solidFill>
              <a:latin typeface="Calibri" panose="020F0502020204030204" pitchFamily="34" charset="0"/>
              <a:cs typeface="Calibri" panose="020F0502020204030204" pitchFamily="34" charset="0"/>
              <a:sym typeface="Arial"/>
            </a:endParaRPr>
          </a:p>
        </p:txBody>
      </p:sp>
      <p:pic>
        <p:nvPicPr>
          <p:cNvPr id="277" name="Google Shape;277;p18"/>
          <p:cNvPicPr preferRelativeResize="0"/>
          <p:nvPr/>
        </p:nvPicPr>
        <p:blipFill rotWithShape="1">
          <a:blip r:embed="rId3">
            <a:alphaModFix/>
          </a:blip>
          <a:srcRect l="9040"/>
          <a:stretch/>
        </p:blipFill>
        <p:spPr>
          <a:xfrm>
            <a:off x="4843175" y="277850"/>
            <a:ext cx="4224625" cy="3433650"/>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pic>
      <p:sp>
        <p:nvSpPr>
          <p:cNvPr id="278" name="Google Shape;278;p18"/>
          <p:cNvSpPr txBox="1"/>
          <p:nvPr/>
        </p:nvSpPr>
        <p:spPr>
          <a:xfrm>
            <a:off x="4421838" y="3901900"/>
            <a:ext cx="4762500" cy="69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https://www.fsis.usda.gov/inspection/establishments/meat-poultry-and-egg-product-inspection-directory</a:t>
            </a:r>
            <a:endParaRPr sz="1400" b="0" i="0" u="none" strike="noStrike" cap="none">
              <a:solidFill>
                <a:srgbClr val="1155CC"/>
              </a:solidFill>
              <a:latin typeface="Arial"/>
              <a:ea typeface="Arial"/>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79FE1624-DBE6-AF5E-D33E-A49964D97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g12851e90b70_3_56"/>
          <p:cNvSpPr txBox="1"/>
          <p:nvPr/>
        </p:nvSpPr>
        <p:spPr>
          <a:xfrm>
            <a:off x="182875" y="374900"/>
            <a:ext cx="89610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Research: The </a:t>
            </a:r>
            <a:r>
              <a:rPr lang="en" sz="3500" b="0" i="0" u="none" strike="noStrike" cap="none" dirty="0">
                <a:solidFill>
                  <a:srgbClr val="CC0000"/>
                </a:solidFill>
                <a:latin typeface="Georgia" panose="02040502050405020303" pitchFamily="18" charset="0"/>
                <a:ea typeface="Permanent Marker"/>
                <a:cs typeface="Permanent Marker"/>
                <a:sym typeface="Permanent Marker"/>
              </a:rPr>
              <a:t>Most Common</a:t>
            </a:r>
            <a:r>
              <a:rPr lang="en" sz="3500" b="0" i="0" u="none" strike="noStrike" cap="none" dirty="0">
                <a:solidFill>
                  <a:srgbClr val="000000"/>
                </a:solidFill>
                <a:latin typeface="Georgia" panose="02040502050405020303" pitchFamily="18" charset="0"/>
                <a:ea typeface="Permanent Marker"/>
                <a:cs typeface="Permanent Marker"/>
                <a:sym typeface="Permanent Marker"/>
              </a:rPr>
              <a:t> Mistake</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286" name="Google Shape;286;g12851e90b70_3_56"/>
          <p:cNvSpPr txBox="1"/>
          <p:nvPr/>
        </p:nvSpPr>
        <p:spPr>
          <a:xfrm>
            <a:off x="185700" y="1268100"/>
            <a:ext cx="4681500" cy="28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One of the most common mistakes that recruiters make while conducting research into farms and agribusinesses is to believe an address may be wrong because the address leads to a house or neighborhood.</a:t>
            </a:r>
            <a:endParaRPr sz="17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 lot of farm or agribusinesses owners place their home address as the farm address. </a:t>
            </a:r>
            <a:r>
              <a:rPr lang="en" sz="1700" b="1"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Don't make assumptions</a:t>
            </a:r>
            <a:r>
              <a:rPr lang="en" sz="17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that just because the address is residential it does not have anything to do with the agribusiness in question.</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87" name="Google Shape;287;g12851e90b70_3_56"/>
          <p:cNvPicPr preferRelativeResize="0"/>
          <p:nvPr/>
        </p:nvPicPr>
        <p:blipFill rotWithShape="1">
          <a:blip r:embed="rId3">
            <a:alphaModFix/>
          </a:blip>
          <a:srcRect/>
          <a:stretch/>
        </p:blipFill>
        <p:spPr>
          <a:xfrm>
            <a:off x="5034175" y="1655074"/>
            <a:ext cx="4005801" cy="2814626"/>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FE0D0D0D-1B8B-ADDB-FCA5-C1302FF76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227353f741_0_112"/>
          <p:cNvSpPr txBox="1"/>
          <p:nvPr/>
        </p:nvSpPr>
        <p:spPr>
          <a:xfrm>
            <a:off x="259975" y="1260800"/>
            <a:ext cx="5807100" cy="27237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dirty="0">
                <a:latin typeface="Calibri" panose="020F0502020204030204" pitchFamily="34" charset="0"/>
                <a:cs typeface="Calibri" panose="020F0502020204030204" pitchFamily="34" charset="0"/>
              </a:rPr>
              <a:t>Recruiters should establish and maintain a plan based on the evidence </a:t>
            </a:r>
            <a:r>
              <a:rPr lang="en" sz="18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you have collected. </a:t>
            </a:r>
            <a:endParaRPr sz="18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endParaRPr>
          </a:p>
          <a:p>
            <a:pPr marL="0" marR="0" lvl="0" indent="0" algn="l" rtl="0">
              <a:lnSpc>
                <a:spcPct val="100000"/>
              </a:lnSpc>
              <a:spcBef>
                <a:spcPts val="0"/>
              </a:spcBef>
              <a:spcAft>
                <a:spcPts val="0"/>
              </a:spcAft>
              <a:buNone/>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After systematically visiting the farms on your list, use good criteria to plan how often you should visit to help you plan your visits month to month. </a:t>
            </a:r>
          </a:p>
          <a:p>
            <a:pPr marL="0" marR="0" lvl="0" indent="0" algn="l" rtl="0">
              <a:lnSpc>
                <a:spcPct val="100000"/>
              </a:lnSpc>
              <a:spcBef>
                <a:spcPts val="0"/>
              </a:spcBef>
              <a:spcAft>
                <a:spcPts val="0"/>
              </a:spcAft>
              <a:buNone/>
            </a:pPr>
            <a:endPar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marR="0" lvl="0" indent="0" algn="l" rtl="0">
              <a:lnSpc>
                <a:spcPct val="100000"/>
              </a:lnSpc>
              <a:spcBef>
                <a:spcPts val="0"/>
              </a:spcBef>
              <a:spcAft>
                <a:spcPts val="0"/>
              </a:spcAft>
              <a:buNone/>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Criteria could include: </a:t>
            </a:r>
            <a:endParaRPr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457200" marR="0" lvl="0" indent="-317500" algn="l" rtl="0">
              <a:lnSpc>
                <a:spcPct val="100000"/>
              </a:lnSpc>
              <a:spcBef>
                <a:spcPts val="0"/>
              </a:spcBef>
              <a:spcAft>
                <a:spcPts val="0"/>
              </a:spcAft>
              <a:buSzPts val="1400"/>
              <a:buChar char="●"/>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Seasonal vs Temporary; and what season?</a:t>
            </a:r>
            <a:endParaRPr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457200" marR="0" lvl="0" indent="-317500" algn="l" rtl="0">
              <a:lnSpc>
                <a:spcPct val="100000"/>
              </a:lnSpc>
              <a:spcBef>
                <a:spcPts val="0"/>
              </a:spcBef>
              <a:spcAft>
                <a:spcPts val="0"/>
              </a:spcAft>
              <a:buSzPts val="1400"/>
              <a:buChar char="●"/>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Anecdotal information about turnover</a:t>
            </a:r>
            <a:endParaRPr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endParaRPr>
          </a:p>
          <a:p>
            <a:pPr marL="457200" marR="0" lvl="0" indent="-317500" algn="l" rtl="0">
              <a:lnSpc>
                <a:spcPct val="100000"/>
              </a:lnSpc>
              <a:spcBef>
                <a:spcPts val="0"/>
              </a:spcBef>
              <a:spcAft>
                <a:spcPts val="0"/>
              </a:spcAft>
              <a:buSzPts val="1400"/>
              <a:buChar char="●"/>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Number of workers/size of operation</a:t>
            </a:r>
            <a:endParaRPr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endParaRPr>
          </a:p>
          <a:p>
            <a:pPr marL="457200" marR="0" lvl="0" indent="-317500" algn="l" rtl="0">
              <a:lnSpc>
                <a:spcPct val="100000"/>
              </a:lnSpc>
              <a:spcBef>
                <a:spcPts val="0"/>
              </a:spcBef>
              <a:spcAft>
                <a:spcPts val="0"/>
              </a:spcAft>
              <a:buSzPts val="1400"/>
              <a:buChar char="●"/>
            </a:pPr>
            <a:r>
              <a:rPr lang="en"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Wages paid &amp; quality of housing &amp; other factors that promote stability or workforce turnover</a:t>
            </a:r>
            <a:endParaRPr sz="1800" dirty="0">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sp>
        <p:nvSpPr>
          <p:cNvPr id="293" name="Google Shape;293;g1227353f741_0_112"/>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Prioritizing Farms in Your Area</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pic>
        <p:nvPicPr>
          <p:cNvPr id="296" name="Google Shape;296;g1227353f741_0_112"/>
          <p:cNvPicPr preferRelativeResize="0"/>
          <p:nvPr/>
        </p:nvPicPr>
        <p:blipFill rotWithShape="1">
          <a:blip r:embed="rId3">
            <a:alphaModFix/>
          </a:blip>
          <a:srcRect/>
          <a:stretch/>
        </p:blipFill>
        <p:spPr>
          <a:xfrm>
            <a:off x="6448075" y="1260800"/>
            <a:ext cx="1961401" cy="3123599"/>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8728EA4A-389C-204F-172C-6BF3A0089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4BABF"/>
        </a:solidFill>
        <a:effectLst/>
      </p:bgPr>
    </p:bg>
    <p:spTree>
      <p:nvGrpSpPr>
        <p:cNvPr id="1" name="Shape 300"/>
        <p:cNvGrpSpPr/>
        <p:nvPr/>
      </p:nvGrpSpPr>
      <p:grpSpPr>
        <a:xfrm>
          <a:off x="0" y="0"/>
          <a:ext cx="0" cy="0"/>
          <a:chOff x="0" y="0"/>
          <a:chExt cx="0" cy="0"/>
        </a:xfrm>
      </p:grpSpPr>
      <p:sp>
        <p:nvSpPr>
          <p:cNvPr id="301" name="Google Shape;301;g1227353f741_0_120"/>
          <p:cNvSpPr txBox="1"/>
          <p:nvPr/>
        </p:nvSpPr>
        <p:spPr>
          <a:xfrm>
            <a:off x="928800" y="1329575"/>
            <a:ext cx="4082400" cy="25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2000" b="0" i="0" u="none" strike="noStrike" cap="none" dirty="0">
                <a:solidFill>
                  <a:schemeClr val="bg1"/>
                </a:solidFill>
                <a:latin typeface="Calibri" panose="020F0502020204030204" pitchFamily="34" charset="0"/>
                <a:cs typeface="Calibri" panose="020F0502020204030204" pitchFamily="34" charset="0"/>
                <a:sym typeface="Arial"/>
              </a:rPr>
              <a:t>To established required frequency of visit, in your spreadsheet mark if you believe the farm should be visited:</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Weekly</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Bi-weekly</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Monthly</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Every three months</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Every six months</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2000" b="0" i="0" u="none" strike="noStrike" cap="none" dirty="0">
                <a:solidFill>
                  <a:schemeClr val="bg1"/>
                </a:solidFill>
                <a:latin typeface="Calibri" panose="020F0502020204030204" pitchFamily="34" charset="0"/>
                <a:cs typeface="Calibri" panose="020F0502020204030204" pitchFamily="34" charset="0"/>
                <a:sym typeface="Arial"/>
              </a:rPr>
              <a:t>Once a year</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302" name="Google Shape;302;g1227353f741_0_120"/>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chemeClr val="bg1"/>
                </a:solidFill>
                <a:latin typeface="Georgia" panose="02040502050405020303" pitchFamily="18" charset="0"/>
                <a:ea typeface="Permanent Marker"/>
                <a:cs typeface="Permanent Marker"/>
                <a:sym typeface="Permanent Marker"/>
              </a:rPr>
              <a:t>Prioritizing Farms in Your Area</a:t>
            </a:r>
            <a:endParaRPr sz="3500" b="0" i="0" u="none" strike="noStrike" cap="none" dirty="0">
              <a:solidFill>
                <a:schemeClr val="bg1"/>
              </a:solidFill>
              <a:latin typeface="Georgia" panose="02040502050405020303" pitchFamily="18" charset="0"/>
              <a:ea typeface="Permanent Marker"/>
              <a:cs typeface="Permanent Marker"/>
              <a:sym typeface="Permanent Marker"/>
            </a:endParaRPr>
          </a:p>
        </p:txBody>
      </p:sp>
      <p:pic>
        <p:nvPicPr>
          <p:cNvPr id="3" name="Picture 2">
            <a:extLst>
              <a:ext uri="{FF2B5EF4-FFF2-40B4-BE49-F238E27FC236}">
                <a16:creationId xmlns:a16="http://schemas.microsoft.com/office/drawing/2014/main" id="{E3538EAB-9FB7-2494-D0E3-D2A76EA45EC9}"/>
              </a:ext>
            </a:extLst>
          </p:cNvPr>
          <p:cNvPicPr>
            <a:picLocks noChangeAspect="1"/>
          </p:cNvPicPr>
          <p:nvPr/>
        </p:nvPicPr>
        <p:blipFill>
          <a:blip r:embed="rId3"/>
          <a:stretch>
            <a:fillRect/>
          </a:stretch>
        </p:blipFill>
        <p:spPr>
          <a:xfrm>
            <a:off x="5129296" y="1329574"/>
            <a:ext cx="4014704" cy="3674475"/>
          </a:xfrm>
          <a:prstGeom prst="rect">
            <a:avLst/>
          </a:prstGeom>
        </p:spPr>
      </p:pic>
      <p:pic>
        <p:nvPicPr>
          <p:cNvPr id="7" name="Picture 6" descr="Logo, company name&#10;&#10;Description automatically generated">
            <a:extLst>
              <a:ext uri="{FF2B5EF4-FFF2-40B4-BE49-F238E27FC236}">
                <a16:creationId xmlns:a16="http://schemas.microsoft.com/office/drawing/2014/main" id="{CDF80CFA-7886-949B-3B2E-883AC35BC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227353f741_0_136"/>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Establishing a Plan</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11" name="Google Shape;311;g1227353f741_0_136"/>
          <p:cNvSpPr txBox="1"/>
          <p:nvPr/>
        </p:nvSpPr>
        <p:spPr>
          <a:xfrm>
            <a:off x="259975" y="1177174"/>
            <a:ext cx="5797500" cy="37116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dirty="0"/>
              <a:t>I</a:t>
            </a:r>
            <a:r>
              <a:rPr lang="en" sz="1600" dirty="0"/>
              <a:t>n addition to frequency of visits, you should consider other factors when building your plan: </a:t>
            </a:r>
            <a:endParaRPr sz="1600" dirty="0"/>
          </a:p>
          <a:p>
            <a:pPr marL="457200" marR="0" lvl="0" indent="-323850" algn="l" rtl="0">
              <a:lnSpc>
                <a:spcPct val="100000"/>
              </a:lnSpc>
              <a:spcBef>
                <a:spcPts val="0"/>
              </a:spcBef>
              <a:spcAft>
                <a:spcPts val="0"/>
              </a:spcAft>
              <a:buSzPts val="1500"/>
              <a:buChar char="●"/>
            </a:pPr>
            <a:r>
              <a:rPr lang="en" sz="1600" dirty="0"/>
              <a:t>What is in season or what work is being performed now? Geography</a:t>
            </a:r>
            <a:endParaRPr sz="1600" dirty="0"/>
          </a:p>
          <a:p>
            <a:pPr marL="457200" marR="0" lvl="0" indent="-323850" algn="l" rtl="0">
              <a:lnSpc>
                <a:spcPct val="100000"/>
              </a:lnSpc>
              <a:spcBef>
                <a:spcPts val="0"/>
              </a:spcBef>
              <a:spcAft>
                <a:spcPts val="0"/>
              </a:spcAft>
              <a:buSzPts val="1500"/>
              <a:buChar char="●"/>
            </a:pPr>
            <a:r>
              <a:rPr lang="en" sz="1600" dirty="0"/>
              <a:t>Direct referrals made by schools, other recruiters, allies</a:t>
            </a:r>
            <a:endParaRPr sz="1600" dirty="0"/>
          </a:p>
          <a:p>
            <a:pPr marL="457200" marR="0" lvl="0" indent="-323850" algn="l" rtl="0">
              <a:lnSpc>
                <a:spcPct val="100000"/>
              </a:lnSpc>
              <a:spcBef>
                <a:spcPts val="0"/>
              </a:spcBef>
              <a:spcAft>
                <a:spcPts val="0"/>
              </a:spcAft>
              <a:buSzPts val="1500"/>
              <a:buChar char="●"/>
            </a:pPr>
            <a:r>
              <a:rPr lang="en" sz="1600" dirty="0"/>
              <a:t>Quantity of workers</a:t>
            </a:r>
            <a:endParaRPr sz="1600" dirty="0"/>
          </a:p>
          <a:p>
            <a:pPr marL="457200" marR="0" lvl="0" indent="-323850" algn="l" rtl="0">
              <a:lnSpc>
                <a:spcPct val="100000"/>
              </a:lnSpc>
              <a:spcBef>
                <a:spcPts val="0"/>
              </a:spcBef>
              <a:spcAft>
                <a:spcPts val="0"/>
              </a:spcAft>
              <a:buSzPts val="1500"/>
              <a:buChar char="●"/>
            </a:pPr>
            <a:r>
              <a:rPr lang="en" sz="1600" dirty="0"/>
              <a:t>Safety of location (is this a visit for a single recruiter or a team?)</a:t>
            </a:r>
            <a:endParaRPr sz="1600" dirty="0"/>
          </a:p>
          <a:p>
            <a:pPr marL="0" marR="0" lvl="0" indent="0" algn="l"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Having a well thought out plan to visit the agribusinesses in your area is important because the more regularly you visit the farms in your recruitment area, the easier it will be to build relationships with the stakeholders on the farm.</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314" name="Google Shape;314;g1227353f741_0_136"/>
          <p:cNvPicPr preferRelativeResize="0"/>
          <p:nvPr/>
        </p:nvPicPr>
        <p:blipFill rotWithShape="1">
          <a:blip r:embed="rId3">
            <a:alphaModFix/>
          </a:blip>
          <a:srcRect/>
          <a:stretch/>
        </p:blipFill>
        <p:spPr>
          <a:xfrm>
            <a:off x="6209875" y="1260800"/>
            <a:ext cx="2847725" cy="3016000"/>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66E53475-1B5A-82B7-7B86-7FC46B339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227353f741_0_144"/>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Establishing a Plan</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20" name="Google Shape;320;g1227353f741_0_144"/>
          <p:cNvSpPr txBox="1"/>
          <p:nvPr/>
        </p:nvSpPr>
        <p:spPr>
          <a:xfrm>
            <a:off x="230775" y="1177175"/>
            <a:ext cx="4822800" cy="319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To begin creating your plan, you should look at the required frequency of visit you established for each farm and when the farm's crops are in season.</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panose="020F0502020204030204" pitchFamily="34" charset="0"/>
                <a:cs typeface="Calibri" panose="020F0502020204030204" pitchFamily="34" charset="0"/>
                <a:sym typeface="Arial"/>
              </a:rPr>
              <a:t>Go to your calendar and mark what farms you would like to visit each month. If some farms require more frequent visits, you can mark down what farms you would like to visit each week.</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r>
              <a:rPr lang="en" sz="1700" dirty="0">
                <a:latin typeface="Calibri" panose="020F0502020204030204" pitchFamily="34" charset="0"/>
                <a:cs typeface="Calibri" panose="020F0502020204030204" pitchFamily="34" charset="0"/>
              </a:rPr>
              <a:t>Keep track of the new data you collect in case you should visit more, or less frequently, and when</a:t>
            </a:r>
            <a:r>
              <a:rPr lang="en" sz="1500" dirty="0">
                <a:latin typeface="Calibri" panose="020F0502020204030204" pitchFamily="34" charset="0"/>
                <a:cs typeface="Calibri" panose="020F0502020204030204" pitchFamily="34" charset="0"/>
              </a:rPr>
              <a:t>. </a:t>
            </a:r>
            <a:endParaRPr sz="1500" dirty="0">
              <a:latin typeface="Calibri" panose="020F0502020204030204" pitchFamily="34" charset="0"/>
              <a:cs typeface="Calibri" panose="020F0502020204030204" pitchFamily="34" charset="0"/>
            </a:endParaRPr>
          </a:p>
        </p:txBody>
      </p:sp>
      <p:pic>
        <p:nvPicPr>
          <p:cNvPr id="323" name="Google Shape;323;g1227353f741_0_144"/>
          <p:cNvPicPr preferRelativeResize="0"/>
          <p:nvPr/>
        </p:nvPicPr>
        <p:blipFill rotWithShape="1">
          <a:blip r:embed="rId3">
            <a:alphaModFix/>
          </a:blip>
          <a:srcRect/>
          <a:stretch/>
        </p:blipFill>
        <p:spPr>
          <a:xfrm>
            <a:off x="5255429" y="1177179"/>
            <a:ext cx="3736347" cy="3101124"/>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643C5681-7CB7-D6A9-BC1B-CC5B01DFE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227353f741_0_160"/>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When Should You Visit</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29" name="Google Shape;329;g1227353f741_0_160"/>
          <p:cNvSpPr txBox="1"/>
          <p:nvPr/>
        </p:nvSpPr>
        <p:spPr>
          <a:xfrm>
            <a:off x="259975" y="1057875"/>
            <a:ext cx="5274900" cy="319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rPr>
              <a:t>In order to determine when you should visit, some of the first questions you should always ask an agribusiness include:</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23850" algn="l" rtl="0">
              <a:lnSpc>
                <a:spcPct val="100000"/>
              </a:lnSpc>
              <a:spcBef>
                <a:spcPts val="0"/>
              </a:spcBef>
              <a:spcAft>
                <a:spcPts val="0"/>
              </a:spcAft>
              <a:buClr>
                <a:schemeClr val="dk1"/>
              </a:buClr>
              <a:buSzPts val="1500"/>
              <a:buFont typeface="Arial"/>
              <a:buChar char="●"/>
            </a:pPr>
            <a:r>
              <a:rPr lang="en" sz="1800" b="0" i="0" u="none" strike="noStrike" cap="none" dirty="0">
                <a:solidFill>
                  <a:schemeClr val="dk1"/>
                </a:solidFill>
                <a:latin typeface="Calibri" panose="020F0502020204030204" pitchFamily="34" charset="0"/>
                <a:cs typeface="Calibri" panose="020F0502020204030204" pitchFamily="34" charset="0"/>
                <a:sym typeface="Arial"/>
              </a:rPr>
              <a:t>What time does the work day begin and end?</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23850" algn="l" rtl="0">
              <a:lnSpc>
                <a:spcPct val="100000"/>
              </a:lnSpc>
              <a:spcBef>
                <a:spcPts val="0"/>
              </a:spcBef>
              <a:spcAft>
                <a:spcPts val="0"/>
              </a:spcAft>
              <a:buClr>
                <a:schemeClr val="dk1"/>
              </a:buClr>
              <a:buSzPts val="1500"/>
              <a:buFont typeface="Arial"/>
              <a:buChar char="●"/>
            </a:pPr>
            <a:r>
              <a:rPr lang="en" sz="1800" b="0" i="0" u="none" strike="noStrike" cap="none" dirty="0">
                <a:solidFill>
                  <a:schemeClr val="dk1"/>
                </a:solidFill>
                <a:latin typeface="Calibri" panose="020F0502020204030204" pitchFamily="34" charset="0"/>
                <a:cs typeface="Calibri" panose="020F0502020204030204" pitchFamily="34" charset="0"/>
                <a:sym typeface="Arial"/>
              </a:rPr>
              <a:t>When are shift changes?</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23850" algn="l" rtl="0">
              <a:lnSpc>
                <a:spcPct val="100000"/>
              </a:lnSpc>
              <a:spcBef>
                <a:spcPts val="0"/>
              </a:spcBef>
              <a:spcAft>
                <a:spcPts val="0"/>
              </a:spcAft>
              <a:buClr>
                <a:schemeClr val="dk1"/>
              </a:buClr>
              <a:buSzPts val="1500"/>
              <a:buFont typeface="Arial"/>
              <a:buChar char="●"/>
            </a:pPr>
            <a:r>
              <a:rPr lang="en" sz="1800" b="0" i="0" u="none" strike="noStrike" cap="none" dirty="0">
                <a:solidFill>
                  <a:schemeClr val="dk1"/>
                </a:solidFill>
                <a:latin typeface="Calibri" panose="020F0502020204030204" pitchFamily="34" charset="0"/>
                <a:cs typeface="Calibri" panose="020F0502020204030204" pitchFamily="34" charset="0"/>
                <a:sym typeface="Arial"/>
              </a:rPr>
              <a:t>When do employees go on lunch?</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457200" marR="0" lvl="0" indent="-323850" algn="l" rtl="0">
              <a:lnSpc>
                <a:spcPct val="100000"/>
              </a:lnSpc>
              <a:spcBef>
                <a:spcPts val="0"/>
              </a:spcBef>
              <a:spcAft>
                <a:spcPts val="0"/>
              </a:spcAft>
              <a:buClr>
                <a:schemeClr val="dk1"/>
              </a:buClr>
              <a:buSzPts val="1500"/>
              <a:buFont typeface="Arial"/>
              <a:buChar char="●"/>
            </a:pPr>
            <a:r>
              <a:rPr lang="en" sz="1800" b="0" i="0" u="none" strike="noStrike" cap="none" dirty="0">
                <a:solidFill>
                  <a:schemeClr val="dk1"/>
                </a:solidFill>
                <a:latin typeface="Calibri" panose="020F0502020204030204" pitchFamily="34" charset="0"/>
                <a:cs typeface="Calibri" panose="020F0502020204030204" pitchFamily="34" charset="0"/>
                <a:sym typeface="Arial"/>
              </a:rPr>
              <a:t>When would be the best time to speak to someone?</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0" lvl="0" indent="0" algn="l" rtl="0">
              <a:spcBef>
                <a:spcPts val="0"/>
              </a:spcBef>
              <a:spcAft>
                <a:spcPts val="0"/>
              </a:spcAft>
              <a:buNone/>
            </a:pPr>
            <a:endParaRPr sz="18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800" dirty="0">
                <a:solidFill>
                  <a:schemeClr val="dk1"/>
                </a:solidFill>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It is important to respect the time of those who are working at the farm/agribusiness and make sure you are not interfering with the work that is being done</a:t>
            </a:r>
            <a:r>
              <a:rPr lang="en" sz="17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a:t>
            </a:r>
            <a:endParaRPr sz="1700" b="1" i="0" u="none" strike="noStrike" cap="none" dirty="0">
              <a:solidFill>
                <a:srgbClr val="000000"/>
              </a:solidFill>
              <a:latin typeface="Arial"/>
              <a:ea typeface="Arial"/>
              <a:cs typeface="Arial"/>
              <a:sym typeface="Arial"/>
            </a:endParaRPr>
          </a:p>
        </p:txBody>
      </p:sp>
      <p:pic>
        <p:nvPicPr>
          <p:cNvPr id="332" name="Google Shape;332;g1227353f741_0_160"/>
          <p:cNvPicPr preferRelativeResize="0"/>
          <p:nvPr/>
        </p:nvPicPr>
        <p:blipFill rotWithShape="1">
          <a:blip r:embed="rId3">
            <a:alphaModFix/>
          </a:blip>
          <a:srcRect/>
          <a:stretch/>
        </p:blipFill>
        <p:spPr>
          <a:xfrm>
            <a:off x="5687275" y="1260800"/>
            <a:ext cx="3304325" cy="2773503"/>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FF0FEB53-469A-5EB3-7431-31945885F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27353f741_0_176"/>
          <p:cNvSpPr txBox="1"/>
          <p:nvPr/>
        </p:nvSpPr>
        <p:spPr>
          <a:xfrm>
            <a:off x="218873" y="194900"/>
            <a:ext cx="5082425"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200" b="0" i="0" u="none" strike="noStrike" cap="none" dirty="0">
                <a:solidFill>
                  <a:srgbClr val="000000"/>
                </a:solidFill>
                <a:latin typeface="Georgia" panose="02040502050405020303" pitchFamily="18" charset="0"/>
                <a:ea typeface="Permanent Marker"/>
                <a:cs typeface="Permanent Marker"/>
                <a:sym typeface="Permanent Marker"/>
              </a:rPr>
              <a:t>When Should You Visit</a:t>
            </a:r>
            <a:r>
              <a:rPr lang="en" sz="2800" b="0" i="0" u="none" strike="noStrike" cap="none" dirty="0">
                <a:solidFill>
                  <a:srgbClr val="000000"/>
                </a:solidFill>
                <a:latin typeface="Georgia" panose="02040502050405020303" pitchFamily="18" charset="0"/>
                <a:ea typeface="Permanent Marker"/>
                <a:cs typeface="Permanent Marker"/>
                <a:sym typeface="Permanent Marker"/>
              </a:rPr>
              <a:t>?</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38" name="Google Shape;338;g1227353f741_0_176"/>
          <p:cNvSpPr txBox="1"/>
          <p:nvPr/>
        </p:nvSpPr>
        <p:spPr>
          <a:xfrm>
            <a:off x="324775" y="979200"/>
            <a:ext cx="5082425" cy="292723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rPr>
              <a:t>Remember that when we most need to speak to agribusinesses is when they are also the busiest.</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8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700"/>
              <a:buFont typeface="Arial"/>
              <a:buNone/>
            </a:pPr>
            <a:r>
              <a:rPr lang="en" sz="1800" dirty="0">
                <a:solidFill>
                  <a:schemeClr val="dk1"/>
                </a:solidFill>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You can call ahead to the agribusiness or email the agribusiness to let them know you will be visiting or to make an appointment. </a:t>
            </a:r>
            <a:endParaRPr sz="1800"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rPr>
              <a:t>Visiting agribusinesses during the off season, when they are not as busy, gives you an opportunity to have longer conversations with the owners and supervisors. You can use the off season to build up trust and a strong relationship that can open doors during peak season.</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B0CEF77D-5D9D-57BA-2A4C-D51EA55A8414}"/>
              </a:ext>
            </a:extLst>
          </p:cNvPr>
          <p:cNvPicPr>
            <a:picLocks noChangeAspect="1"/>
          </p:cNvPicPr>
          <p:nvPr/>
        </p:nvPicPr>
        <p:blipFill>
          <a:blip r:embed="rId3"/>
          <a:stretch>
            <a:fillRect/>
          </a:stretch>
        </p:blipFill>
        <p:spPr>
          <a:xfrm>
            <a:off x="5714473" y="0"/>
            <a:ext cx="3518254" cy="5143500"/>
          </a:xfrm>
          <a:prstGeom prst="rect">
            <a:avLst/>
          </a:prstGeom>
        </p:spPr>
      </p:pic>
      <p:pic>
        <p:nvPicPr>
          <p:cNvPr id="9" name="Picture 8" descr="Logo, company name&#10;&#10;Description automatically generated">
            <a:extLst>
              <a:ext uri="{FF2B5EF4-FFF2-40B4-BE49-F238E27FC236}">
                <a16:creationId xmlns:a16="http://schemas.microsoft.com/office/drawing/2014/main" id="{BF566508-4908-191C-CA60-16D86E113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a:xfrm>
            <a:off x="3810701" y="471951"/>
            <a:ext cx="4853240" cy="964620"/>
          </a:xfrm>
        </p:spPr>
        <p:txBody>
          <a:bodyPr anchor="b">
            <a:normAutofit/>
          </a:bodyPr>
          <a:lstStyle/>
          <a:p>
            <a:pPr algn="ctr"/>
            <a:r>
              <a:rPr lang="en-US" sz="3075"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3724074" y="1828801"/>
            <a:ext cx="4939867" cy="2839064"/>
          </a:xfrm>
        </p:spPr>
        <p:txBody>
          <a:bodyPr>
            <a:normAutofit/>
          </a:bodyPr>
          <a:lstStyle/>
          <a:p>
            <a:r>
              <a:rPr lang="en-US" sz="1800" dirty="0"/>
              <a:t>For MEP programs to be successful it is necessary to ensure that all areas of the state are thoroughly canvassed through Balanced Recruitment Efforts. </a:t>
            </a:r>
          </a:p>
          <a:p>
            <a:r>
              <a:rPr lang="en-US" sz="1800" dirty="0"/>
              <a:t>This involves covering housing, working to recruit in the community and develop partnerships with community agencies, developing partnerships with </a:t>
            </a:r>
            <a:r>
              <a:rPr lang="en-US" sz="1800" b="1" dirty="0"/>
              <a:t>farms, fisheries, and agribusinesses</a:t>
            </a:r>
            <a:r>
              <a:rPr lang="en-US" sz="1800" dirty="0"/>
              <a:t> as well as working with schools. </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1" y="1586338"/>
            <a:ext cx="4732020" cy="0"/>
          </a:xfrm>
          <a:prstGeom prst="line">
            <a:avLst/>
          </a:prstGeom>
          <a:ln w="19050">
            <a:solidFill>
              <a:srgbClr val="E72104"/>
            </a:solidFill>
          </a:ln>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CFC2228F-C082-03CF-3374-E6B56B3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pic>
        <p:nvPicPr>
          <p:cNvPr id="8" name="Picture 7">
            <a:extLst>
              <a:ext uri="{FF2B5EF4-FFF2-40B4-BE49-F238E27FC236}">
                <a16:creationId xmlns:a16="http://schemas.microsoft.com/office/drawing/2014/main" id="{B3ECC145-5447-D0C6-541C-4C214FED6705}"/>
              </a:ext>
            </a:extLst>
          </p:cNvPr>
          <p:cNvPicPr>
            <a:picLocks noChangeAspect="1"/>
          </p:cNvPicPr>
          <p:nvPr/>
        </p:nvPicPr>
        <p:blipFill>
          <a:blip r:embed="rId3"/>
          <a:stretch>
            <a:fillRect/>
          </a:stretch>
        </p:blipFill>
        <p:spPr>
          <a:xfrm>
            <a:off x="213210" y="328630"/>
            <a:ext cx="3400283" cy="4339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2608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227353f741_0_184"/>
          <p:cNvSpPr txBox="1"/>
          <p:nvPr/>
        </p:nvSpPr>
        <p:spPr>
          <a:xfrm>
            <a:off x="4764234" y="374900"/>
            <a:ext cx="357684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b="0" i="0" u="none" strike="noStrike" cap="none" dirty="0">
                <a:solidFill>
                  <a:srgbClr val="000000"/>
                </a:solidFill>
                <a:latin typeface="Georgia" panose="02040502050405020303" pitchFamily="18" charset="0"/>
                <a:ea typeface="Permanent Marker"/>
                <a:cs typeface="Permanent Marker"/>
                <a:sym typeface="Permanent Marker"/>
              </a:rPr>
              <a:t>Identifying Who You Should Talk To</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47" name="Google Shape;347;g1227353f741_0_184"/>
          <p:cNvSpPr txBox="1"/>
          <p:nvPr/>
        </p:nvSpPr>
        <p:spPr>
          <a:xfrm>
            <a:off x="4937034" y="1759600"/>
            <a:ext cx="3508566" cy="25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Think ahead of time about who you need to speak to and who could be the strategic person in the business that can open doors for you. </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9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For a lot of businesses it could be the owner or a manager. As mentioned earlier, at other businesses it is the Human Resources director who can open doors and guide you.</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684DA837-B86E-78B0-2A28-D5DE16577BAD}"/>
              </a:ext>
            </a:extLst>
          </p:cNvPr>
          <p:cNvPicPr>
            <a:picLocks noChangeAspect="1"/>
          </p:cNvPicPr>
          <p:nvPr/>
        </p:nvPicPr>
        <p:blipFill>
          <a:blip r:embed="rId3"/>
          <a:stretch>
            <a:fillRect/>
          </a:stretch>
        </p:blipFill>
        <p:spPr>
          <a:xfrm>
            <a:off x="0" y="0"/>
            <a:ext cx="4379768"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5509C5A2-E3B8-BF87-D371-44E4AEC60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227353f741_0_88"/>
          <p:cNvSpPr txBox="1"/>
          <p:nvPr/>
        </p:nvSpPr>
        <p:spPr>
          <a:xfrm>
            <a:off x="104127" y="374900"/>
            <a:ext cx="37843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dirty="0">
                <a:latin typeface="Georgia" panose="02040502050405020303" pitchFamily="18" charset="0"/>
                <a:ea typeface="Permanent Marker"/>
                <a:cs typeface="Permanent Marker"/>
                <a:sym typeface="Permanent Marker"/>
              </a:rPr>
              <a:t>Planning Field Visits</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56" name="Google Shape;356;g1227353f741_0_88"/>
          <p:cNvSpPr txBox="1"/>
          <p:nvPr/>
        </p:nvSpPr>
        <p:spPr>
          <a:xfrm>
            <a:off x="317575" y="1108400"/>
            <a:ext cx="3419225" cy="38128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dirty="0">
                <a:latin typeface="Calibri" panose="020F0502020204030204" pitchFamily="34" charset="0"/>
                <a:cs typeface="Calibri" panose="020F0502020204030204" pitchFamily="34" charset="0"/>
              </a:rPr>
              <a:t>A list of farms, forestry, fishing and agribusiness helps to plan efficient and effective field days. Farms can be grouped together by: </a:t>
            </a:r>
            <a:endParaRPr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dirty="0">
                <a:latin typeface="Calibri" panose="020F0502020204030204" pitchFamily="34" charset="0"/>
                <a:cs typeface="Calibri" panose="020F0502020204030204" pitchFamily="34" charset="0"/>
              </a:rPr>
              <a:t>Geography - Businesses in the same town, or on the same road</a:t>
            </a:r>
            <a:endParaRPr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dirty="0">
                <a:latin typeface="Calibri" panose="020F0502020204030204" pitchFamily="34" charset="0"/>
                <a:cs typeface="Calibri" panose="020F0502020204030204" pitchFamily="34" charset="0"/>
              </a:rPr>
              <a:t>Last date visited - Are there businesses you haven’t visited in a while?</a:t>
            </a:r>
            <a:endParaRPr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dirty="0">
                <a:latin typeface="Calibri" panose="020F0502020204030204" pitchFamily="34" charset="0"/>
                <a:cs typeface="Calibri" panose="020F0502020204030204" pitchFamily="34" charset="0"/>
              </a:rPr>
              <a:t>Turnover - Have you heard that some workers moved? Time to visit to see if new workers are MEP eligible. </a:t>
            </a:r>
            <a:endParaRPr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dirty="0">
                <a:latin typeface="Calibri" panose="020F0502020204030204" pitchFamily="34" charset="0"/>
                <a:cs typeface="Calibri" panose="020F0502020204030204" pitchFamily="34" charset="0"/>
              </a:rPr>
              <a:t>Seasons - Is it planting time, or time to detassel or stake? Is the harvest upon us? </a:t>
            </a:r>
            <a:endParaRPr dirty="0">
              <a:latin typeface="Calibri" panose="020F0502020204030204" pitchFamily="34" charset="0"/>
              <a:cs typeface="Calibri" panose="020F0502020204030204" pitchFamily="34" charset="0"/>
            </a:endParaRPr>
          </a:p>
          <a:p>
            <a:pPr marL="457200" marR="0" lvl="0" indent="-323850" algn="l" rtl="0">
              <a:lnSpc>
                <a:spcPct val="100000"/>
              </a:lnSpc>
              <a:spcBef>
                <a:spcPts val="0"/>
              </a:spcBef>
              <a:spcAft>
                <a:spcPts val="0"/>
              </a:spcAft>
              <a:buSzPts val="1500"/>
              <a:buAutoNum type="arabicPeriod"/>
            </a:pPr>
            <a:r>
              <a:rPr lang="en" dirty="0">
                <a:latin typeface="Calibri" panose="020F0502020204030204" pitchFamily="34" charset="0"/>
                <a:cs typeface="Calibri" panose="020F0502020204030204" pitchFamily="34" charset="0"/>
              </a:rPr>
              <a:t>High use - does production increase near holidays?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dirty="0"/>
          </a:p>
          <a:p>
            <a:pPr marL="0" marR="0" lvl="0" indent="0" algn="l" rtl="0">
              <a:lnSpc>
                <a:spcPct val="100000"/>
              </a:lnSpc>
              <a:spcBef>
                <a:spcPts val="0"/>
              </a:spcBef>
              <a:spcAft>
                <a:spcPts val="0"/>
              </a:spcAft>
              <a:buClr>
                <a:srgbClr val="000000"/>
              </a:buClr>
              <a:buSzPts val="1700"/>
              <a:buFont typeface="Arial"/>
              <a:buNone/>
            </a:pPr>
            <a:endParaRPr sz="1600" dirty="0"/>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0AD214A-92BE-45E0-6BBC-DC3FBC6653CE}"/>
              </a:ext>
            </a:extLst>
          </p:cNvPr>
          <p:cNvPicPr>
            <a:picLocks noChangeAspect="1"/>
          </p:cNvPicPr>
          <p:nvPr/>
        </p:nvPicPr>
        <p:blipFill>
          <a:blip r:embed="rId3"/>
          <a:stretch>
            <a:fillRect/>
          </a:stretch>
        </p:blipFill>
        <p:spPr>
          <a:xfrm>
            <a:off x="3888453" y="0"/>
            <a:ext cx="5312694"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DF0E6F92-08F1-0A96-74F5-0B5DD06F2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12851e90b70_3_32"/>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Identifying the Farm's Needs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65" name="Google Shape;365;g12851e90b70_3_32"/>
          <p:cNvSpPr txBox="1"/>
          <p:nvPr/>
        </p:nvSpPr>
        <p:spPr>
          <a:xfrm>
            <a:off x="259975" y="1405775"/>
            <a:ext cx="5274900" cy="25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To get buy in from farm owners and management, you have to demonstrate how the Migrant Education Program can positively impact or meet the needs of the farm workers.</a:t>
            </a:r>
            <a:endParaRPr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Before visiting any farm, think about what the needs of the farm owner and farm workers could be. Then try to imagine how MEP and the services offered in your area can meet those needs. </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68" name="Google Shape;368;g12851e90b70_3_32"/>
          <p:cNvPicPr preferRelativeResize="0"/>
          <p:nvPr/>
        </p:nvPicPr>
        <p:blipFill rotWithShape="1">
          <a:blip r:embed="rId3">
            <a:alphaModFix/>
          </a:blip>
          <a:srcRect/>
          <a:stretch/>
        </p:blipFill>
        <p:spPr>
          <a:xfrm>
            <a:off x="5788800" y="1260800"/>
            <a:ext cx="2952000" cy="3440800"/>
          </a:xfrm>
          <a:prstGeom prst="rect">
            <a:avLst/>
          </a:prstGeom>
          <a:noFill/>
          <a:ln>
            <a:noFill/>
          </a:ln>
          <a:effectLst>
            <a:outerShdw blurRad="57150" dist="19050" dir="5400000" algn="bl" rotWithShape="0">
              <a:srgbClr val="000000">
                <a:alpha val="49410"/>
              </a:srgbClr>
            </a:outerShdw>
          </a:effectLst>
        </p:spPr>
      </p:pic>
      <p:pic>
        <p:nvPicPr>
          <p:cNvPr id="5" name="Picture 4" descr="Logo, company name&#10;&#10;Description automatically generated">
            <a:extLst>
              <a:ext uri="{FF2B5EF4-FFF2-40B4-BE49-F238E27FC236}">
                <a16:creationId xmlns:a16="http://schemas.microsoft.com/office/drawing/2014/main" id="{8D35E833-A297-FD6E-542E-37DD81938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2851e90b70_3_40"/>
          <p:cNvSpPr txBox="1"/>
          <p:nvPr/>
        </p:nvSpPr>
        <p:spPr>
          <a:xfrm>
            <a:off x="182874" y="0"/>
            <a:ext cx="4216327"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200" b="0" i="0" u="none" strike="noStrike" cap="none" dirty="0">
                <a:solidFill>
                  <a:srgbClr val="000000"/>
                </a:solidFill>
                <a:latin typeface="Georgia" panose="02040502050405020303" pitchFamily="18" charset="0"/>
                <a:ea typeface="Permanent Marker"/>
                <a:cs typeface="Permanent Marker"/>
                <a:sym typeface="Permanent Marker"/>
              </a:rPr>
              <a:t>Identifying the </a:t>
            </a:r>
          </a:p>
          <a:p>
            <a:pPr marL="0" marR="0" lvl="0" indent="0" algn="ctr" rtl="0">
              <a:lnSpc>
                <a:spcPct val="100000"/>
              </a:lnSpc>
              <a:spcBef>
                <a:spcPts val="0"/>
              </a:spcBef>
              <a:spcAft>
                <a:spcPts val="0"/>
              </a:spcAft>
              <a:buClr>
                <a:srgbClr val="000000"/>
              </a:buClr>
              <a:buSzPts val="3500"/>
              <a:buFont typeface="Arial"/>
              <a:buNone/>
            </a:pPr>
            <a:r>
              <a:rPr lang="en" sz="3200" b="0" i="0" u="none" strike="noStrike" cap="none" dirty="0">
                <a:solidFill>
                  <a:srgbClr val="000000"/>
                </a:solidFill>
                <a:latin typeface="Georgia" panose="02040502050405020303" pitchFamily="18" charset="0"/>
                <a:ea typeface="Permanent Marker"/>
                <a:cs typeface="Permanent Marker"/>
                <a:sym typeface="Permanent Marker"/>
              </a:rPr>
              <a:t>Farm's Needs</a:t>
            </a:r>
            <a:endParaRPr sz="32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74" name="Google Shape;374;g12851e90b70_3_40"/>
          <p:cNvSpPr txBox="1"/>
          <p:nvPr/>
        </p:nvSpPr>
        <p:spPr>
          <a:xfrm>
            <a:off x="259975" y="1100975"/>
            <a:ext cx="4139226" cy="317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600" b="0" i="0" u="none" strike="noStrike" cap="none" dirty="0">
                <a:solidFill>
                  <a:schemeClr val="dk1"/>
                </a:solidFill>
                <a:latin typeface="Calibri" panose="020F0502020204030204" pitchFamily="34" charset="0"/>
                <a:cs typeface="Calibri" panose="020F0502020204030204" pitchFamily="34" charset="0"/>
                <a:sym typeface="Arial"/>
              </a:rPr>
              <a:t>Possible needs of farm owners/farm workers include:</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Do workers have knowledge about available local resources?</a:t>
            </a: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Do workers need help learning English?</a:t>
            </a: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Are the workers interested in obtaining a GED or learning other materials?</a:t>
            </a: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Are workers struggling to come to work because of a lack of child care?</a:t>
            </a: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Does the farm need help translating training materials?</a:t>
            </a: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7800" marR="0" lvl="0" indent="-177800" algn="l" rtl="0">
              <a:lnSpc>
                <a:spcPct val="100000"/>
              </a:lnSpc>
              <a:spcBef>
                <a:spcPts val="1000"/>
              </a:spcBef>
              <a:spcAft>
                <a:spcPts val="1000"/>
              </a:spcAft>
              <a:buClr>
                <a:schemeClr val="dk1"/>
              </a:buClr>
              <a:buSzPts val="1500"/>
              <a:buFont typeface="Arial"/>
              <a:buChar char="•"/>
            </a:pPr>
            <a:r>
              <a:rPr lang="en" b="0" i="0" u="none" strike="noStrike" cap="none" dirty="0">
                <a:solidFill>
                  <a:schemeClr val="dk1"/>
                </a:solidFill>
                <a:latin typeface="Calibri" panose="020F0502020204030204" pitchFamily="34" charset="0"/>
                <a:ea typeface="Calibri"/>
                <a:cs typeface="Calibri" panose="020F0502020204030204" pitchFamily="34" charset="0"/>
                <a:sym typeface="Calibri"/>
              </a:rPr>
              <a:t>Does the farm workers need covid-19 safety materials?</a:t>
            </a:r>
            <a:endParaRPr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D0EE293D-B9D3-B651-EBE8-8EB69B70F2BF}"/>
              </a:ext>
            </a:extLst>
          </p:cNvPr>
          <p:cNvPicPr>
            <a:picLocks noChangeAspect="1"/>
          </p:cNvPicPr>
          <p:nvPr/>
        </p:nvPicPr>
        <p:blipFill>
          <a:blip r:embed="rId3"/>
          <a:stretch>
            <a:fillRect/>
          </a:stretch>
        </p:blipFill>
        <p:spPr>
          <a:xfrm>
            <a:off x="4744800" y="0"/>
            <a:ext cx="4399200"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39EF002B-3281-7E7B-0615-52AA613EA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2851e90b70_3_48"/>
          <p:cNvSpPr txBox="1"/>
          <p:nvPr/>
        </p:nvSpPr>
        <p:spPr>
          <a:xfrm>
            <a:off x="182874" y="1517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Identifying the Farm's Needs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383" name="Google Shape;383;g12851e90b70_3_48"/>
          <p:cNvSpPr txBox="1"/>
          <p:nvPr/>
        </p:nvSpPr>
        <p:spPr>
          <a:xfrm>
            <a:off x="259975" y="1024774"/>
            <a:ext cx="4628825" cy="39144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600" b="0" i="0" u="none" strike="noStrike" cap="none" dirty="0">
                <a:solidFill>
                  <a:schemeClr val="dk1"/>
                </a:solidFill>
                <a:latin typeface="Calibri" panose="020F0502020204030204" pitchFamily="34" charset="0"/>
                <a:cs typeface="Calibri" panose="020F0502020204030204" pitchFamily="34" charset="0"/>
                <a:sym typeface="Arial"/>
              </a:rPr>
              <a:t>Some ways MEP can meet the needs of the farmers include:</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cs typeface="Calibri" panose="020F0502020204030204" pitchFamily="34" charset="0"/>
                <a:sym typeface="Arial"/>
              </a:rPr>
              <a:t>You can provide list of available resources in the area including food banks, medical services, head start programs, and other child care services.</a:t>
            </a:r>
            <a:endParaRPr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cs typeface="Calibri" panose="020F0502020204030204" pitchFamily="34" charset="0"/>
                <a:sym typeface="Arial"/>
              </a:rPr>
              <a:t>You can provide free English learning materials</a:t>
            </a:r>
            <a:endParaRPr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cs typeface="Calibri" panose="020F0502020204030204" pitchFamily="34" charset="0"/>
                <a:sym typeface="Arial"/>
              </a:rPr>
              <a:t>You can provide in person or virtual teaching services to help with anyone interested in obtaining a GED</a:t>
            </a:r>
            <a:endParaRPr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0"/>
              </a:spcAft>
              <a:buClr>
                <a:schemeClr val="dk1"/>
              </a:buClr>
              <a:buSzPts val="1500"/>
              <a:buFont typeface="Arial"/>
              <a:buChar char="•"/>
            </a:pPr>
            <a:r>
              <a:rPr lang="en" b="0" i="0" u="none" strike="noStrike" cap="none" dirty="0">
                <a:solidFill>
                  <a:schemeClr val="dk1"/>
                </a:solidFill>
                <a:latin typeface="Calibri" panose="020F0502020204030204" pitchFamily="34" charset="0"/>
                <a:cs typeface="Calibri" panose="020F0502020204030204" pitchFamily="34" charset="0"/>
                <a:sym typeface="Arial"/>
              </a:rPr>
              <a:t>If your state allows, you can help translate training materials or help participate in trainings in partnership with local agricultural agencies</a:t>
            </a:r>
            <a:endParaRPr b="0" i="0" u="none" strike="noStrike" cap="none" dirty="0">
              <a:solidFill>
                <a:schemeClr val="dk1"/>
              </a:solidFill>
              <a:latin typeface="Calibri" panose="020F0502020204030204" pitchFamily="34" charset="0"/>
              <a:cs typeface="Calibri" panose="020F0502020204030204" pitchFamily="34" charset="0"/>
              <a:sym typeface="Arial"/>
            </a:endParaRPr>
          </a:p>
          <a:p>
            <a:pPr marL="177800" marR="0" lvl="0" indent="-177800" algn="l" rtl="0">
              <a:lnSpc>
                <a:spcPct val="100000"/>
              </a:lnSpc>
              <a:spcBef>
                <a:spcPts val="1000"/>
              </a:spcBef>
              <a:spcAft>
                <a:spcPts val="1000"/>
              </a:spcAft>
              <a:buClr>
                <a:schemeClr val="dk1"/>
              </a:buClr>
              <a:buSzPts val="1500"/>
              <a:buFont typeface="Arial"/>
              <a:buChar char="•"/>
            </a:pPr>
            <a:r>
              <a:rPr lang="en" b="0" i="0" u="none" strike="noStrike" cap="none" dirty="0">
                <a:solidFill>
                  <a:schemeClr val="dk1"/>
                </a:solidFill>
                <a:latin typeface="Calibri" panose="020F0502020204030204" pitchFamily="34" charset="0"/>
                <a:cs typeface="Calibri" panose="020F0502020204030204" pitchFamily="34" charset="0"/>
                <a:sym typeface="Arial"/>
              </a:rPr>
              <a:t>You can provide masks and other materials to help them with COVID-19 safety</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 name="Picture 2">
            <a:hlinkClick r:id="rId3"/>
            <a:extLst>
              <a:ext uri="{FF2B5EF4-FFF2-40B4-BE49-F238E27FC236}">
                <a16:creationId xmlns:a16="http://schemas.microsoft.com/office/drawing/2014/main" id="{17390B3F-3150-DD97-469D-F9FF9DCD1D15}"/>
              </a:ext>
            </a:extLst>
          </p:cNvPr>
          <p:cNvPicPr>
            <a:picLocks noChangeAspect="1"/>
          </p:cNvPicPr>
          <p:nvPr/>
        </p:nvPicPr>
        <p:blipFill>
          <a:blip r:embed="rId4"/>
          <a:stretch>
            <a:fillRect/>
          </a:stretch>
        </p:blipFill>
        <p:spPr>
          <a:xfrm>
            <a:off x="4968001" y="1563357"/>
            <a:ext cx="4118399" cy="255536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37D6A63-A066-95BD-DF89-2082675C8290}"/>
              </a:ext>
            </a:extLst>
          </p:cNvPr>
          <p:cNvSpPr txBox="1"/>
          <p:nvPr/>
        </p:nvSpPr>
        <p:spPr>
          <a:xfrm>
            <a:off x="5025599" y="4489106"/>
            <a:ext cx="3858425" cy="469359"/>
          </a:xfrm>
          <a:prstGeom prst="rect">
            <a:avLst/>
          </a:prstGeom>
          <a:noFill/>
        </p:spPr>
        <p:txBody>
          <a:bodyPr wrap="square">
            <a:spAutoFit/>
          </a:bodyPr>
          <a:lstStyle/>
          <a:p>
            <a:r>
              <a:rPr lang="en-US" sz="1050" dirty="0">
                <a:solidFill>
                  <a:schemeClr val="accent1">
                    <a:lumMod val="50000"/>
                  </a:schemeClr>
                </a:solidFill>
                <a:hlinkClick r:id="rId3">
                  <a:extLst>
                    <a:ext uri="{A12FA001-AC4F-418D-AE19-62706E023703}">
                      <ahyp:hlinkClr xmlns:ahyp="http://schemas.microsoft.com/office/drawing/2018/hyperlinkcolor" val="tx"/>
                    </a:ext>
                  </a:extLst>
                </a:hlinkClick>
              </a:rPr>
              <a:t>https://www.idr-consortium.net/portal/ResourcePortal.html</a:t>
            </a:r>
            <a:endParaRPr lang="en-US" sz="1050" dirty="0">
              <a:solidFill>
                <a:schemeClr val="accent1">
                  <a:lumMod val="50000"/>
                </a:schemeClr>
              </a:solidFill>
            </a:endParaRPr>
          </a:p>
          <a:p>
            <a:endParaRPr lang="en-US" dirty="0"/>
          </a:p>
        </p:txBody>
      </p:sp>
      <p:pic>
        <p:nvPicPr>
          <p:cNvPr id="9" name="Picture 8" descr="Logo, company name&#10;&#10;Description automatically generated">
            <a:extLst>
              <a:ext uri="{FF2B5EF4-FFF2-40B4-BE49-F238E27FC236}">
                <a16:creationId xmlns:a16="http://schemas.microsoft.com/office/drawing/2014/main" id="{9B4E3AA0-5640-533B-EC27-82BF9DD7C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227353f741_0_48"/>
          <p:cNvSpPr txBox="1"/>
          <p:nvPr/>
        </p:nvSpPr>
        <p:spPr>
          <a:xfrm>
            <a:off x="296450" y="367700"/>
            <a:ext cx="8158200" cy="7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500"/>
              <a:buFont typeface="Arial"/>
              <a:buNone/>
            </a:pPr>
            <a:r>
              <a:rPr lang="en" sz="2800" dirty="0">
                <a:solidFill>
                  <a:schemeClr val="dk1"/>
                </a:solidFill>
                <a:latin typeface="Georgia" panose="02040502050405020303" pitchFamily="18" charset="0"/>
                <a:ea typeface="Permanent Marker"/>
                <a:cs typeface="Permanent Marker"/>
                <a:sym typeface="Permanent Marker"/>
              </a:rPr>
              <a:t>Building Trust &amp; Relationships with Businesses </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19" name="Google Shape;419;g1227353f741_0_48"/>
          <p:cNvSpPr txBox="1"/>
          <p:nvPr/>
        </p:nvSpPr>
        <p:spPr>
          <a:xfrm>
            <a:off x="741600" y="1195200"/>
            <a:ext cx="7660800" cy="35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700"/>
              <a:buFont typeface="Arial"/>
              <a:buNone/>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Know what you want to learn from your conversations. Some ideas that help with recruitment include;</a:t>
            </a:r>
          </a:p>
          <a:p>
            <a:pPr marL="0" lvl="0" indent="0" algn="l" rtl="0">
              <a:spcBef>
                <a:spcPts val="0"/>
              </a:spcBef>
              <a:spcAft>
                <a:spcPts val="0"/>
              </a:spcAft>
              <a:buClr>
                <a:srgbClr val="000000"/>
              </a:buClr>
              <a:buSzPts val="1700"/>
              <a:buFont typeface="Arial"/>
              <a:buNone/>
            </a:pP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What the jobs being performed here? </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Who performs those jobs? Do workers tend to be locals who never move, or do they hire people who move around for work?</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Is the work seasonal? If not, how long to workers tend to stay on the job, and why? </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How many people do they employ? </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Do they provide housing for workers? </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When is a good time to meet up with workers to explain MEP and interview them? </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What is the best contact information and address for this location, and any other related job-sites or housing.</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457200" marR="0" lvl="0" indent="-307975" algn="l" rtl="0">
              <a:lnSpc>
                <a:spcPct val="100000"/>
              </a:lnSpc>
              <a:spcBef>
                <a:spcPts val="0"/>
              </a:spcBef>
              <a:spcAft>
                <a:spcPts val="0"/>
              </a:spcAft>
              <a:buClr>
                <a:srgbClr val="3C4043"/>
              </a:buClr>
              <a:buSzPts val="1250"/>
              <a:buFont typeface="Roboto"/>
              <a:buAutoNum type="arabicParenR"/>
            </a:pPr>
            <a:r>
              <a:rPr lang="en"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Can you speak with people while they work or is that </a:t>
            </a:r>
            <a:r>
              <a:rPr lang="en-US"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rPr>
              <a:t>not permitted.</a:t>
            </a:r>
            <a:endParaRPr sz="1600" dirty="0">
              <a:solidFill>
                <a:srgbClr val="3C4043"/>
              </a:solidFill>
              <a:highlight>
                <a:srgbClr val="FFFFFF"/>
              </a:highlight>
              <a:latin typeface="Calibri" panose="020F0502020204030204" pitchFamily="34" charset="0"/>
              <a:ea typeface="Roboto"/>
              <a:cs typeface="Calibri" panose="020F0502020204030204" pitchFamily="34" charset="0"/>
              <a:sym typeface="Roboto"/>
            </a:endParaRPr>
          </a:p>
          <a:p>
            <a:pPr marL="0" marR="0" lvl="0" indent="0" algn="l" rtl="0">
              <a:lnSpc>
                <a:spcPct val="100000"/>
              </a:lnSpc>
              <a:spcBef>
                <a:spcPts val="0"/>
              </a:spcBef>
              <a:spcAft>
                <a:spcPts val="0"/>
              </a:spcAft>
              <a:buClr>
                <a:srgbClr val="000000"/>
              </a:buClr>
              <a:buSzPts val="1700"/>
              <a:buFont typeface="Arial"/>
              <a:buNone/>
            </a:pPr>
            <a:endParaRPr sz="1050" dirty="0">
              <a:solidFill>
                <a:srgbClr val="3C4043"/>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700"/>
              <a:buFont typeface="Arial"/>
              <a:buNone/>
            </a:pPr>
            <a:endParaRPr sz="1050" dirty="0">
              <a:solidFill>
                <a:srgbClr val="3C4043"/>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BCEA2864-ACC8-9520-9006-9406AFCC7A46}"/>
              </a:ext>
            </a:extLst>
          </p:cNvPr>
          <p:cNvPicPr>
            <a:picLocks noChangeAspect="1"/>
          </p:cNvPicPr>
          <p:nvPr/>
        </p:nvPicPr>
        <p:blipFill>
          <a:blip r:embed="rId3"/>
          <a:stretch>
            <a:fillRect/>
          </a:stretch>
        </p:blipFill>
        <p:spPr>
          <a:xfrm>
            <a:off x="7757395" y="965400"/>
            <a:ext cx="1090155" cy="1108400"/>
          </a:xfrm>
          <a:prstGeom prst="rect">
            <a:avLst/>
          </a:prstGeom>
        </p:spPr>
      </p:pic>
      <p:pic>
        <p:nvPicPr>
          <p:cNvPr id="6" name="Picture 5" descr="Logo, company name&#10;&#10;Description automatically generated">
            <a:extLst>
              <a:ext uri="{FF2B5EF4-FFF2-40B4-BE49-F238E27FC236}">
                <a16:creationId xmlns:a16="http://schemas.microsoft.com/office/drawing/2014/main" id="{50E98723-6D11-3DAF-63AE-93EEF58F4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6"/>
          <p:cNvSpPr txBox="1"/>
          <p:nvPr/>
        </p:nvSpPr>
        <p:spPr>
          <a:xfrm>
            <a:off x="182874" y="374900"/>
            <a:ext cx="49435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b="0" i="0" u="none" strike="noStrike" cap="none" dirty="0">
                <a:solidFill>
                  <a:srgbClr val="000000"/>
                </a:solidFill>
                <a:latin typeface="Georgia" panose="02040502050405020303" pitchFamily="18" charset="0"/>
                <a:ea typeface="Permanent Marker"/>
                <a:cs typeface="Permanent Marker"/>
                <a:sym typeface="Permanent Marker"/>
              </a:rPr>
              <a:t>Building Relationships with Owners</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28" name="Google Shape;428;p36"/>
          <p:cNvSpPr txBox="1"/>
          <p:nvPr/>
        </p:nvSpPr>
        <p:spPr>
          <a:xfrm>
            <a:off x="259975" y="1329575"/>
            <a:ext cx="4607225" cy="25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When making contact, be persistent in your efforts and always follow up. If you are able to speak to someone at the farm, follow up with them after a few days via phone or email to thank them for their time.</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If for some reason you are struggling with who you are speaking to, you may have to go above them or below them in the chain of command. It can often be helpful having someone lower in the chain of command to introduce you to someone higher up.</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3C348144-6037-61F4-88B3-25DC55C9EE06}"/>
              </a:ext>
            </a:extLst>
          </p:cNvPr>
          <p:cNvPicPr>
            <a:picLocks noChangeAspect="1"/>
          </p:cNvPicPr>
          <p:nvPr/>
        </p:nvPicPr>
        <p:blipFill>
          <a:blip r:embed="rId3"/>
          <a:stretch>
            <a:fillRect/>
          </a:stretch>
        </p:blipFill>
        <p:spPr>
          <a:xfrm>
            <a:off x="5255331" y="0"/>
            <a:ext cx="3888669"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20D0938D-6ABD-B390-D766-6E383EFA4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1227353f741_0_56"/>
          <p:cNvSpPr txBox="1"/>
          <p:nvPr/>
        </p:nvSpPr>
        <p:spPr>
          <a:xfrm>
            <a:off x="153674" y="374900"/>
            <a:ext cx="8158200" cy="73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500"/>
              <a:buFont typeface="Arial"/>
              <a:buNone/>
            </a:pPr>
            <a:r>
              <a:rPr lang="en" sz="2800" dirty="0">
                <a:solidFill>
                  <a:schemeClr val="dk1"/>
                </a:solidFill>
                <a:latin typeface="Georgia" panose="02040502050405020303" pitchFamily="18" charset="0"/>
                <a:ea typeface="Permanent Marker"/>
                <a:cs typeface="Permanent Marker"/>
                <a:sym typeface="Permanent Marker"/>
              </a:rPr>
              <a:t>Building Trust &amp; Relationships With Workers</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55" name="Google Shape;455;g1227353f741_0_56"/>
          <p:cNvSpPr txBox="1"/>
          <p:nvPr/>
        </p:nvSpPr>
        <p:spPr>
          <a:xfrm>
            <a:off x="289174" y="1108400"/>
            <a:ext cx="8386825" cy="31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700"/>
              <a:buFont typeface="Arial"/>
              <a:buNone/>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When we look for eligible workers at their job, it’s important to establish trust. </a:t>
            </a:r>
          </a:p>
          <a:p>
            <a:pPr marL="0" lvl="0" indent="0" algn="l" rtl="0">
              <a:spcBef>
                <a:spcPts val="0"/>
              </a:spcBef>
              <a:spcAft>
                <a:spcPts val="0"/>
              </a:spcAft>
              <a:buClr>
                <a:schemeClr val="dk1"/>
              </a:buClr>
              <a:buSzPts val="1700"/>
              <a:buFont typeface="Arial"/>
              <a:buNone/>
            </a:pP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Make sure they know who you represent, and who you don’t. A name tag and a clear introduction can help dissuade suspicion. </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Your elevator pitch should include how MEP can benefit them. </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Watch body language and listen. If this isn’t a good time to talk, find out when and where you can meet them to continue the interview. </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Be clear about confidentiality - and follow through. Do not accidentally share who is enrolled with owners/managers without explicit permission. </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Follow through on what you promise - a visit at another time; books; to send a copy of the COE, etc. </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a:p>
            <a:pPr marL="457200" lvl="0" indent="-307975" algn="l" rtl="0">
              <a:spcBef>
                <a:spcPts val="0"/>
              </a:spcBef>
              <a:spcAft>
                <a:spcPts val="0"/>
              </a:spcAft>
              <a:buClr>
                <a:srgbClr val="3C4043"/>
              </a:buClr>
              <a:buSzPts val="1250"/>
              <a:buFont typeface="Roboto"/>
              <a:buAutoNum type="arabicParenR"/>
            </a:pPr>
            <a:r>
              <a:rPr lang="en" sz="1800" dirty="0">
                <a:solidFill>
                  <a:srgbClr val="3C4043"/>
                </a:solidFill>
                <a:highlight>
                  <a:schemeClr val="lt1"/>
                </a:highlight>
                <a:latin typeface="Calibri" panose="020F0502020204030204" pitchFamily="34" charset="0"/>
                <a:ea typeface="Roboto"/>
                <a:cs typeface="Calibri" panose="020F0502020204030204" pitchFamily="34" charset="0"/>
                <a:sym typeface="Roboto"/>
              </a:rPr>
              <a:t>Make sure MEP service providers follow through after enrollment is complete.</a:t>
            </a:r>
            <a:endParaRPr sz="1800" dirty="0">
              <a:solidFill>
                <a:srgbClr val="3C4043"/>
              </a:solidFill>
              <a:highlight>
                <a:schemeClr val="lt1"/>
              </a:highlight>
              <a:latin typeface="Calibri" panose="020F0502020204030204" pitchFamily="34" charset="0"/>
              <a:ea typeface="Roboto"/>
              <a:cs typeface="Calibri" panose="020F0502020204030204" pitchFamily="34" charset="0"/>
              <a:sym typeface="Roboto"/>
            </a:endParaRPr>
          </a:p>
        </p:txBody>
      </p:sp>
      <p:pic>
        <p:nvPicPr>
          <p:cNvPr id="3" name="Picture 2">
            <a:extLst>
              <a:ext uri="{FF2B5EF4-FFF2-40B4-BE49-F238E27FC236}">
                <a16:creationId xmlns:a16="http://schemas.microsoft.com/office/drawing/2014/main" id="{1F95DD6D-E266-47BD-439A-A2DC4625692D}"/>
              </a:ext>
            </a:extLst>
          </p:cNvPr>
          <p:cNvPicPr>
            <a:picLocks noChangeAspect="1"/>
          </p:cNvPicPr>
          <p:nvPr/>
        </p:nvPicPr>
        <p:blipFill>
          <a:blip r:embed="rId3"/>
          <a:stretch>
            <a:fillRect/>
          </a:stretch>
        </p:blipFill>
        <p:spPr>
          <a:xfrm>
            <a:off x="7900171" y="474070"/>
            <a:ext cx="1090155" cy="1108400"/>
          </a:xfrm>
          <a:prstGeom prst="rect">
            <a:avLst/>
          </a:prstGeom>
        </p:spPr>
      </p:pic>
      <p:pic>
        <p:nvPicPr>
          <p:cNvPr id="7" name="Picture 6" descr="Logo, company name&#10;&#10;Description automatically generated">
            <a:extLst>
              <a:ext uri="{FF2B5EF4-FFF2-40B4-BE49-F238E27FC236}">
                <a16:creationId xmlns:a16="http://schemas.microsoft.com/office/drawing/2014/main" id="{8A549663-5535-FC90-038C-76427BCE4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1"/>
          <p:cNvSpPr txBox="1"/>
          <p:nvPr/>
        </p:nvSpPr>
        <p:spPr>
          <a:xfrm>
            <a:off x="-191526" y="6845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Engaging Farm Workers</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64" name="Google Shape;464;p41"/>
          <p:cNvSpPr txBox="1"/>
          <p:nvPr/>
        </p:nvSpPr>
        <p:spPr>
          <a:xfrm>
            <a:off x="631480" y="1595575"/>
            <a:ext cx="5644025" cy="262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Employees at agribusiness will only engage with you if you engage with them first. Do not be nervous to say hello and start conversations.</a:t>
            </a:r>
            <a:endParaRPr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endParaRPr>
          </a:p>
          <a:p>
            <a:pPr marL="0" marR="0" lvl="0" indent="0" algn="l" rtl="0">
              <a:lnSpc>
                <a:spcPct val="100000"/>
              </a:lnSpc>
              <a:spcBef>
                <a:spcPts val="1000"/>
              </a:spcBef>
              <a:spcAft>
                <a:spcPts val="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Always keep a smile and remain positive and stay focused on your objective, no matter how anyone may try to distract you.</a:t>
            </a:r>
            <a:endParaRPr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endParaRPr>
          </a:p>
          <a:p>
            <a:pPr marL="0" marR="0" lvl="0" indent="0" algn="l" rtl="0">
              <a:lnSpc>
                <a:spcPct val="100000"/>
              </a:lnSpc>
              <a:spcBef>
                <a:spcPts val="1000"/>
              </a:spcBef>
              <a:spcAft>
                <a:spcPts val="1000"/>
              </a:spcAft>
              <a:buClr>
                <a:srgbClr val="000000"/>
              </a:buClr>
              <a:buSzPts val="1700"/>
              <a:buFont typeface="Arial"/>
              <a:buNone/>
            </a:pPr>
            <a:r>
              <a:rPr lang="en"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Always bring </a:t>
            </a:r>
            <a:r>
              <a:rPr lang="en" sz="1800" dirty="0">
                <a:solidFill>
                  <a:schemeClr val="dk1"/>
                </a:solidFill>
                <a:latin typeface="Calibri" panose="020F0502020204030204" pitchFamily="34" charset="0"/>
                <a:cs typeface="Calibri" panose="020F050202020403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MEP</a:t>
            </a:r>
            <a:r>
              <a:rPr lang="en" sz="18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 that you can hand out or share such as bandanas, gloves, English materials, or resource guides.</a:t>
            </a:r>
            <a:endParaRPr sz="18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467" name="Google Shape;467;p41"/>
          <p:cNvPicPr preferRelativeResize="0"/>
          <p:nvPr/>
        </p:nvPicPr>
        <p:blipFill rotWithShape="1">
          <a:blip r:embed="rId3">
            <a:alphaModFix/>
          </a:blip>
          <a:srcRect/>
          <a:stretch/>
        </p:blipFill>
        <p:spPr>
          <a:xfrm>
            <a:off x="6724111" y="579800"/>
            <a:ext cx="1875888" cy="3658875"/>
          </a:xfrm>
          <a:prstGeom prst="rect">
            <a:avLst/>
          </a:prstGeom>
          <a:noFill/>
          <a:ln>
            <a:noFill/>
          </a:ln>
          <a:effectLst>
            <a:outerShdw blurRad="57150" dist="19050" dir="5400000" algn="bl" rotWithShape="0">
              <a:srgbClr val="000000">
                <a:alpha val="49411"/>
              </a:srgbClr>
            </a:outerShdw>
          </a:effectLst>
        </p:spPr>
      </p:pic>
      <p:pic>
        <p:nvPicPr>
          <p:cNvPr id="5" name="Picture 4" descr="Logo, company name&#10;&#10;Description automatically generated">
            <a:extLst>
              <a:ext uri="{FF2B5EF4-FFF2-40B4-BE49-F238E27FC236}">
                <a16:creationId xmlns:a16="http://schemas.microsoft.com/office/drawing/2014/main" id="{E20981B2-0939-0F57-2FF5-A55D3A1AB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3" name="Picture 2">
            <a:extLst>
              <a:ext uri="{FF2B5EF4-FFF2-40B4-BE49-F238E27FC236}">
                <a16:creationId xmlns:a16="http://schemas.microsoft.com/office/drawing/2014/main" id="{225C1DA1-62EA-E264-EDA5-F8C450202925}"/>
              </a:ext>
            </a:extLst>
          </p:cNvPr>
          <p:cNvPicPr>
            <a:picLocks noChangeAspect="1"/>
          </p:cNvPicPr>
          <p:nvPr/>
        </p:nvPicPr>
        <p:blipFill>
          <a:blip r:embed="rId3"/>
          <a:stretch>
            <a:fillRect/>
          </a:stretch>
        </p:blipFill>
        <p:spPr>
          <a:xfrm>
            <a:off x="4572000" y="0"/>
            <a:ext cx="4653954" cy="5143500"/>
          </a:xfrm>
          <a:prstGeom prst="rect">
            <a:avLst/>
          </a:prstGeom>
        </p:spPr>
      </p:pic>
      <p:sp>
        <p:nvSpPr>
          <p:cNvPr id="478" name="Google Shape;478;p43"/>
          <p:cNvSpPr txBox="1"/>
          <p:nvPr/>
        </p:nvSpPr>
        <p:spPr>
          <a:xfrm>
            <a:off x="-191526" y="3533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Safety: </a:t>
            </a:r>
            <a:r>
              <a:rPr lang="en" sz="3500" b="0" i="0" u="none" strike="noStrike" cap="none" dirty="0">
                <a:solidFill>
                  <a:srgbClr val="000000"/>
                </a:solidFill>
                <a:latin typeface="Georgia" panose="02040502050405020303" pitchFamily="18" charset="0"/>
                <a:ea typeface="Permanent Marker"/>
                <a:cs typeface="Permanent Marker"/>
                <a:sym typeface="Permanent Marker"/>
              </a:rPr>
              <a:t>De-Escalating the Situation</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79" name="Google Shape;479;p43"/>
          <p:cNvSpPr txBox="1"/>
          <p:nvPr/>
        </p:nvSpPr>
        <p:spPr>
          <a:xfrm>
            <a:off x="662401" y="1329575"/>
            <a:ext cx="4219200" cy="262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Occasionally, you will encounter someone in the field who responds negatively to you being there or to what you are saying. </a:t>
            </a:r>
            <a:endParaRPr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endParaRPr>
          </a:p>
          <a:p>
            <a:pPr marL="0" marR="0" lvl="0" indent="0" algn="l" rtl="0">
              <a:lnSpc>
                <a:spcPct val="100000"/>
              </a:lnSpc>
              <a:spcBef>
                <a:spcPts val="1000"/>
              </a:spcBef>
              <a:spcAft>
                <a:spcPts val="100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rPr>
              <a:t>It is important to know how to handle these situations. Prepare yourself ahead of time by thinking about how you would respond if someone responded aggressively to you.</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7" name="Picture 6" descr="Logo, company name&#10;&#10;Description automatically generated">
            <a:extLst>
              <a:ext uri="{FF2B5EF4-FFF2-40B4-BE49-F238E27FC236}">
                <a16:creationId xmlns:a16="http://schemas.microsoft.com/office/drawing/2014/main" id="{3C79089C-8E53-63E5-D71E-A66912999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p:txBody>
          <a:bodyPr>
            <a:normAutofit fontScale="90000"/>
          </a:bodyPr>
          <a:lstStyle/>
          <a:p>
            <a:pPr algn="ctr"/>
            <a:r>
              <a:rPr lang="en-US"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564357" y="1806179"/>
            <a:ext cx="2836069" cy="2288381"/>
          </a:xfrm>
          <a:custGeom>
            <a:avLst/>
            <a:gdLst>
              <a:gd name="connsiteX0" fmla="*/ 0 w 2836069"/>
              <a:gd name="connsiteY0" fmla="*/ 0 h 2288381"/>
              <a:gd name="connsiteX1" fmla="*/ 482132 w 2836069"/>
              <a:gd name="connsiteY1" fmla="*/ 0 h 2288381"/>
              <a:gd name="connsiteX2" fmla="*/ 1106067 w 2836069"/>
              <a:gd name="connsiteY2" fmla="*/ 0 h 2288381"/>
              <a:gd name="connsiteX3" fmla="*/ 1673281 w 2836069"/>
              <a:gd name="connsiteY3" fmla="*/ 0 h 2288381"/>
              <a:gd name="connsiteX4" fmla="*/ 2240495 w 2836069"/>
              <a:gd name="connsiteY4" fmla="*/ 0 h 2288381"/>
              <a:gd name="connsiteX5" fmla="*/ 2836069 w 2836069"/>
              <a:gd name="connsiteY5" fmla="*/ 0 h 2288381"/>
              <a:gd name="connsiteX6" fmla="*/ 2836069 w 2836069"/>
              <a:gd name="connsiteY6" fmla="*/ 526328 h 2288381"/>
              <a:gd name="connsiteX7" fmla="*/ 2836069 w 2836069"/>
              <a:gd name="connsiteY7" fmla="*/ 1144191 h 2288381"/>
              <a:gd name="connsiteX8" fmla="*/ 2836069 w 2836069"/>
              <a:gd name="connsiteY8" fmla="*/ 1670518 h 2288381"/>
              <a:gd name="connsiteX9" fmla="*/ 2836069 w 2836069"/>
              <a:gd name="connsiteY9" fmla="*/ 2288381 h 2288381"/>
              <a:gd name="connsiteX10" fmla="*/ 2353937 w 2836069"/>
              <a:gd name="connsiteY10" fmla="*/ 2288381 h 2288381"/>
              <a:gd name="connsiteX11" fmla="*/ 1843445 w 2836069"/>
              <a:gd name="connsiteY11" fmla="*/ 2288381 h 2288381"/>
              <a:gd name="connsiteX12" fmla="*/ 1276231 w 2836069"/>
              <a:gd name="connsiteY12" fmla="*/ 2288381 h 2288381"/>
              <a:gd name="connsiteX13" fmla="*/ 652296 w 2836069"/>
              <a:gd name="connsiteY13" fmla="*/ 2288381 h 2288381"/>
              <a:gd name="connsiteX14" fmla="*/ 0 w 2836069"/>
              <a:gd name="connsiteY14" fmla="*/ 2288381 h 2288381"/>
              <a:gd name="connsiteX15" fmla="*/ 0 w 2836069"/>
              <a:gd name="connsiteY15" fmla="*/ 1784937 h 2288381"/>
              <a:gd name="connsiteX16" fmla="*/ 0 w 2836069"/>
              <a:gd name="connsiteY16" fmla="*/ 1258610 h 2288381"/>
              <a:gd name="connsiteX17" fmla="*/ 0 w 2836069"/>
              <a:gd name="connsiteY17" fmla="*/ 709398 h 2288381"/>
              <a:gd name="connsiteX18" fmla="*/ 0 w 2836069"/>
              <a:gd name="connsiteY18" fmla="*/ 0 h 22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6069" h="2288381" fill="none" extrusionOk="0">
                <a:moveTo>
                  <a:pt x="0" y="0"/>
                </a:moveTo>
                <a:cubicBezTo>
                  <a:pt x="176324" y="-38247"/>
                  <a:pt x="294545" y="57332"/>
                  <a:pt x="482132" y="0"/>
                </a:cubicBezTo>
                <a:cubicBezTo>
                  <a:pt x="669719" y="-57332"/>
                  <a:pt x="968850" y="68838"/>
                  <a:pt x="1106067" y="0"/>
                </a:cubicBezTo>
                <a:cubicBezTo>
                  <a:pt x="1243285" y="-68838"/>
                  <a:pt x="1546203" y="64354"/>
                  <a:pt x="1673281" y="0"/>
                </a:cubicBezTo>
                <a:cubicBezTo>
                  <a:pt x="1800359" y="-64354"/>
                  <a:pt x="2046313" y="53004"/>
                  <a:pt x="2240495" y="0"/>
                </a:cubicBezTo>
                <a:cubicBezTo>
                  <a:pt x="2434677" y="-53004"/>
                  <a:pt x="2559651" y="64246"/>
                  <a:pt x="2836069" y="0"/>
                </a:cubicBezTo>
                <a:cubicBezTo>
                  <a:pt x="2880582" y="191987"/>
                  <a:pt x="2820797" y="416043"/>
                  <a:pt x="2836069" y="526328"/>
                </a:cubicBezTo>
                <a:cubicBezTo>
                  <a:pt x="2851341" y="636613"/>
                  <a:pt x="2792150" y="856787"/>
                  <a:pt x="2836069" y="1144191"/>
                </a:cubicBezTo>
                <a:cubicBezTo>
                  <a:pt x="2879988" y="1431595"/>
                  <a:pt x="2778587" y="1529005"/>
                  <a:pt x="2836069" y="1670518"/>
                </a:cubicBezTo>
                <a:cubicBezTo>
                  <a:pt x="2893551" y="1812031"/>
                  <a:pt x="2795466" y="2004796"/>
                  <a:pt x="2836069" y="2288381"/>
                </a:cubicBezTo>
                <a:cubicBezTo>
                  <a:pt x="2636094" y="2331755"/>
                  <a:pt x="2459013" y="2233777"/>
                  <a:pt x="2353937" y="2288381"/>
                </a:cubicBezTo>
                <a:cubicBezTo>
                  <a:pt x="2248861" y="2342985"/>
                  <a:pt x="2084831" y="2278372"/>
                  <a:pt x="1843445" y="2288381"/>
                </a:cubicBezTo>
                <a:cubicBezTo>
                  <a:pt x="1602059" y="2298390"/>
                  <a:pt x="1449023" y="2268499"/>
                  <a:pt x="1276231" y="2288381"/>
                </a:cubicBezTo>
                <a:cubicBezTo>
                  <a:pt x="1103439" y="2308263"/>
                  <a:pt x="935365" y="2247062"/>
                  <a:pt x="652296" y="2288381"/>
                </a:cubicBezTo>
                <a:cubicBezTo>
                  <a:pt x="369228" y="2329700"/>
                  <a:pt x="228089" y="2235254"/>
                  <a:pt x="0" y="2288381"/>
                </a:cubicBezTo>
                <a:cubicBezTo>
                  <a:pt x="-8949" y="2098424"/>
                  <a:pt x="1445" y="2001118"/>
                  <a:pt x="0" y="1784937"/>
                </a:cubicBezTo>
                <a:cubicBezTo>
                  <a:pt x="-1445" y="1568756"/>
                  <a:pt x="34773" y="1483672"/>
                  <a:pt x="0" y="1258610"/>
                </a:cubicBezTo>
                <a:cubicBezTo>
                  <a:pt x="-34773" y="1033548"/>
                  <a:pt x="9346" y="875677"/>
                  <a:pt x="0" y="709398"/>
                </a:cubicBezTo>
                <a:cubicBezTo>
                  <a:pt x="-9346" y="543119"/>
                  <a:pt x="58606" y="344647"/>
                  <a:pt x="0" y="0"/>
                </a:cubicBezTo>
                <a:close/>
              </a:path>
              <a:path w="2836069" h="2288381" stroke="0" extrusionOk="0">
                <a:moveTo>
                  <a:pt x="0" y="0"/>
                </a:moveTo>
                <a:cubicBezTo>
                  <a:pt x="196985" y="-69724"/>
                  <a:pt x="461846" y="68610"/>
                  <a:pt x="595574" y="0"/>
                </a:cubicBezTo>
                <a:cubicBezTo>
                  <a:pt x="729302" y="-68610"/>
                  <a:pt x="918586" y="17080"/>
                  <a:pt x="1134428" y="0"/>
                </a:cubicBezTo>
                <a:cubicBezTo>
                  <a:pt x="1350270" y="-17080"/>
                  <a:pt x="1473225" y="20458"/>
                  <a:pt x="1644920" y="0"/>
                </a:cubicBezTo>
                <a:cubicBezTo>
                  <a:pt x="1816615" y="-20458"/>
                  <a:pt x="1971576" y="46413"/>
                  <a:pt x="2240495" y="0"/>
                </a:cubicBezTo>
                <a:cubicBezTo>
                  <a:pt x="2509415" y="-46413"/>
                  <a:pt x="2616385" y="63795"/>
                  <a:pt x="2836069" y="0"/>
                </a:cubicBezTo>
                <a:cubicBezTo>
                  <a:pt x="2865106" y="246000"/>
                  <a:pt x="2818475" y="432703"/>
                  <a:pt x="2836069" y="549211"/>
                </a:cubicBezTo>
                <a:cubicBezTo>
                  <a:pt x="2853663" y="665719"/>
                  <a:pt x="2801772" y="943712"/>
                  <a:pt x="2836069" y="1075539"/>
                </a:cubicBezTo>
                <a:cubicBezTo>
                  <a:pt x="2870366" y="1207366"/>
                  <a:pt x="2789064" y="1406870"/>
                  <a:pt x="2836069" y="1693402"/>
                </a:cubicBezTo>
                <a:cubicBezTo>
                  <a:pt x="2883074" y="1979934"/>
                  <a:pt x="2835754" y="2051683"/>
                  <a:pt x="2836069" y="2288381"/>
                </a:cubicBezTo>
                <a:cubicBezTo>
                  <a:pt x="2613312" y="2321179"/>
                  <a:pt x="2504250" y="2275737"/>
                  <a:pt x="2212134" y="2288381"/>
                </a:cubicBezTo>
                <a:cubicBezTo>
                  <a:pt x="1920018" y="2301025"/>
                  <a:pt x="1811881" y="2272520"/>
                  <a:pt x="1701641" y="2288381"/>
                </a:cubicBezTo>
                <a:cubicBezTo>
                  <a:pt x="1591401" y="2304242"/>
                  <a:pt x="1294834" y="2249507"/>
                  <a:pt x="1162788" y="2288381"/>
                </a:cubicBezTo>
                <a:cubicBezTo>
                  <a:pt x="1030742" y="2327255"/>
                  <a:pt x="758743" y="2232599"/>
                  <a:pt x="623935" y="2288381"/>
                </a:cubicBezTo>
                <a:cubicBezTo>
                  <a:pt x="489127" y="2344163"/>
                  <a:pt x="290885" y="2256885"/>
                  <a:pt x="0" y="2288381"/>
                </a:cubicBezTo>
                <a:cubicBezTo>
                  <a:pt x="-47899" y="2075218"/>
                  <a:pt x="1056" y="2026591"/>
                  <a:pt x="0" y="1784937"/>
                </a:cubicBezTo>
                <a:cubicBezTo>
                  <a:pt x="-1056" y="1543283"/>
                  <a:pt x="1573" y="1432908"/>
                  <a:pt x="0" y="1167074"/>
                </a:cubicBezTo>
                <a:cubicBezTo>
                  <a:pt x="-1573" y="901240"/>
                  <a:pt x="44055" y="864331"/>
                  <a:pt x="0" y="572095"/>
                </a:cubicBezTo>
                <a:cubicBezTo>
                  <a:pt x="-44055" y="279859"/>
                  <a:pt x="5256" y="164931"/>
                  <a:pt x="0" y="0"/>
                </a:cubicBezTo>
                <a:close/>
              </a:path>
            </a:pathLst>
          </a:custGeom>
          <a:solidFill>
            <a:schemeClr val="tx1"/>
          </a:solidFill>
          <a:ln>
            <a:solidFill>
              <a:schemeClr val="bg1"/>
            </a:solidFill>
            <a:prstDash val="dashDot"/>
            <a:extLst>
              <a:ext uri="{C807C97D-BFC1-408E-A445-0C87EB9F89A2}">
                <ask:lineSketchStyleProps xmlns:ask="http://schemas.microsoft.com/office/drawing/2018/sketchyshapes" sd="2210957747">
                  <ask:type>
                    <ask:lineSketchScribble/>
                  </ask:type>
                </ask:lineSketchStyleProps>
              </a:ext>
            </a:extLst>
          </a:ln>
        </p:spPr>
        <p:txBody>
          <a:bodyPr>
            <a:normAutofit/>
          </a:bodyPr>
          <a:lstStyle/>
          <a:p>
            <a:pPr marL="85725" indent="0" algn="ctr">
              <a:buNone/>
            </a:pPr>
            <a:r>
              <a:rPr lang="en-US" sz="2400" b="1" dirty="0">
                <a:solidFill>
                  <a:schemeClr val="bg1"/>
                </a:solidFill>
              </a:rPr>
              <a:t>All four areas are essential </a:t>
            </a:r>
            <a:r>
              <a:rPr lang="en-US" sz="2400" dirty="0">
                <a:solidFill>
                  <a:schemeClr val="bg1"/>
                </a:solidFill>
              </a:rPr>
              <a:t>to developing  successful Identification and Recruitment Efforts</a:t>
            </a:r>
            <a:r>
              <a:rPr lang="en-US" sz="2400" dirty="0"/>
              <a:t>. </a:t>
            </a:r>
          </a:p>
        </p:txBody>
      </p:sp>
      <p:graphicFrame>
        <p:nvGraphicFramePr>
          <p:cNvPr id="4" name="Diagram 3">
            <a:extLst>
              <a:ext uri="{FF2B5EF4-FFF2-40B4-BE49-F238E27FC236}">
                <a16:creationId xmlns:a16="http://schemas.microsoft.com/office/drawing/2014/main" id="{B73B64AA-D3FC-36E0-B0FA-C4D2F5F17CE5}"/>
              </a:ext>
            </a:extLst>
          </p:cNvPr>
          <p:cNvGraphicFramePr/>
          <p:nvPr/>
        </p:nvGraphicFramePr>
        <p:xfrm>
          <a:off x="3336131" y="1129111"/>
          <a:ext cx="4941094" cy="350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B1802408-9F50-6750-F314-B441430ED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extLst>
      <p:ext uri="{BB962C8B-B14F-4D97-AF65-F5344CB8AC3E}">
        <p14:creationId xmlns:p14="http://schemas.microsoft.com/office/powerpoint/2010/main" val="1545057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4"/>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Safety: </a:t>
            </a:r>
            <a:r>
              <a:rPr lang="en" sz="3500" b="0" i="0" u="none" strike="noStrike" cap="none" dirty="0">
                <a:solidFill>
                  <a:srgbClr val="000000"/>
                </a:solidFill>
                <a:latin typeface="Georgia" panose="02040502050405020303" pitchFamily="18" charset="0"/>
                <a:ea typeface="Permanent Marker"/>
                <a:cs typeface="Permanent Marker"/>
                <a:sym typeface="Permanent Marker"/>
              </a:rPr>
              <a:t>De-Escalating the Situation</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88" name="Google Shape;488;p44"/>
          <p:cNvSpPr txBox="1"/>
          <p:nvPr/>
        </p:nvSpPr>
        <p:spPr>
          <a:xfrm>
            <a:off x="259975" y="1329575"/>
            <a:ext cx="5256900" cy="262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Remember that you are rarely the issue. Working on a farm can often involve long hours and can be very stressful. If someone is responding aggressively or negatively to what you are doing, it is likely because of other stress factors they are experiencing.</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1000"/>
              </a:spcBef>
              <a:spcAft>
                <a:spcPts val="0"/>
              </a:spcAft>
              <a:buClr>
                <a:srgbClr val="000000"/>
              </a:buClr>
              <a:buSzPts val="1700"/>
              <a:buFont typeface="Arial"/>
              <a:buNone/>
            </a:pP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1000"/>
              </a:spcBef>
              <a:spcAft>
                <a:spcPts val="100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Take deep breaths, remain calm, and try to respond positively. Do not return the aggression or negativity.</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4D82DC49-0060-931D-5DDD-22FCA32B4EAD}"/>
              </a:ext>
            </a:extLst>
          </p:cNvPr>
          <p:cNvPicPr>
            <a:picLocks noChangeAspect="1"/>
          </p:cNvPicPr>
          <p:nvPr/>
        </p:nvPicPr>
        <p:blipFill>
          <a:blip r:embed="rId3"/>
          <a:stretch>
            <a:fillRect/>
          </a:stretch>
        </p:blipFill>
        <p:spPr>
          <a:xfrm>
            <a:off x="5699822" y="1603650"/>
            <a:ext cx="2585037" cy="2628300"/>
          </a:xfrm>
          <a:prstGeom prst="rect">
            <a:avLst/>
          </a:prstGeom>
        </p:spPr>
      </p:pic>
      <p:pic>
        <p:nvPicPr>
          <p:cNvPr id="6" name="Picture 5" descr="Logo, company name&#10;&#10;Description automatically generated">
            <a:extLst>
              <a:ext uri="{FF2B5EF4-FFF2-40B4-BE49-F238E27FC236}">
                <a16:creationId xmlns:a16="http://schemas.microsoft.com/office/drawing/2014/main" id="{08EE5AD2-0378-F6AE-044E-E9E944BA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5"/>
          <p:cNvSpPr txBox="1"/>
          <p:nvPr/>
        </p:nvSpPr>
        <p:spPr>
          <a:xfrm>
            <a:off x="182874" y="3749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latin typeface="Georgia" panose="02040502050405020303" pitchFamily="18" charset="0"/>
                <a:ea typeface="Permanent Marker"/>
                <a:cs typeface="Permanent Marker"/>
                <a:sym typeface="Permanent Marker"/>
              </a:rPr>
              <a:t>Safety: </a:t>
            </a:r>
            <a:r>
              <a:rPr lang="en" sz="3500" b="0" i="0" u="none" strike="noStrike" cap="none" dirty="0">
                <a:solidFill>
                  <a:srgbClr val="000000"/>
                </a:solidFill>
                <a:latin typeface="Georgia" panose="02040502050405020303" pitchFamily="18" charset="0"/>
                <a:ea typeface="Permanent Marker"/>
                <a:cs typeface="Permanent Marker"/>
                <a:sym typeface="Permanent Marker"/>
              </a:rPr>
              <a:t>De-Escalating the Situation</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497" name="Google Shape;497;p45"/>
          <p:cNvSpPr txBox="1"/>
          <p:nvPr/>
        </p:nvSpPr>
        <p:spPr>
          <a:xfrm>
            <a:off x="259975" y="1329575"/>
            <a:ext cx="5079000" cy="262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You are allowed to leave any conversation at anytime. If someone is responding negatively and you do not believe the conversation can be salvaged then it is best to leave.</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1000"/>
              </a:spcBef>
              <a:spcAft>
                <a:spcPts val="0"/>
              </a:spcAft>
              <a:buClr>
                <a:srgbClr val="000000"/>
              </a:buClr>
              <a:buSzPts val="1700"/>
              <a:buFont typeface="Arial"/>
              <a:buNone/>
            </a:pPr>
            <a:r>
              <a:rPr lang="en" sz="1700" b="0" i="0" u="none" strike="noStrike" cap="none" dirty="0">
                <a:solidFill>
                  <a:schemeClr val="dk1"/>
                </a:solidFill>
                <a:latin typeface="Calibri" panose="020F0502020204030204" pitchFamily="34" charset="0"/>
                <a:cs typeface="Calibri" panose="020F0502020204030204" pitchFamily="34" charset="0"/>
                <a:sym typeface="Arial"/>
              </a:rPr>
              <a:t>Always have an exit plan no matter where you go and when you leave, move on from the situation.</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0" lvl="0" indent="0" algn="l" rtl="0">
              <a:spcBef>
                <a:spcPts val="1000"/>
              </a:spcBef>
              <a:spcAft>
                <a:spcPts val="0"/>
              </a:spcAft>
              <a:buClr>
                <a:schemeClr val="dk1"/>
              </a:buClr>
              <a:buSzPts val="1700"/>
              <a:buFont typeface="Arial"/>
              <a:buNone/>
            </a:pPr>
            <a:r>
              <a:rPr lang="en" sz="1700" dirty="0">
                <a:solidFill>
                  <a:schemeClr val="dk1"/>
                </a:solidFill>
                <a:latin typeface="Calibri" panose="020F0502020204030204" pitchFamily="34" charset="0"/>
                <a:cs typeface="Calibri" panose="020F0502020204030204" pitchFamily="34" charset="0"/>
              </a:rPr>
              <a:t>When you get home, evaluate the situation, analyze what happened, and plan for new communication strategies that can help you avoid similar situations or de-escalate them in the future.</a:t>
            </a:r>
            <a:endParaRPr sz="1700"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1000"/>
              </a:spcBef>
              <a:spcAft>
                <a:spcPts val="1000"/>
              </a:spcAft>
              <a:buClr>
                <a:srgbClr val="000000"/>
              </a:buClr>
              <a:buSzPts val="1700"/>
              <a:buFont typeface="Arial"/>
              <a:buNone/>
            </a:pPr>
            <a:endParaRPr sz="1700" dirty="0">
              <a:solidFill>
                <a:schemeClr val="dk1"/>
              </a:solidFill>
            </a:endParaRPr>
          </a:p>
        </p:txBody>
      </p:sp>
      <p:pic>
        <p:nvPicPr>
          <p:cNvPr id="500" name="Google Shape;500;p45"/>
          <p:cNvPicPr preferRelativeResize="0"/>
          <p:nvPr/>
        </p:nvPicPr>
        <p:blipFill rotWithShape="1">
          <a:blip r:embed="rId3">
            <a:alphaModFix/>
          </a:blip>
          <a:srcRect/>
          <a:stretch/>
        </p:blipFill>
        <p:spPr>
          <a:xfrm>
            <a:off x="5338975" y="1260800"/>
            <a:ext cx="3500221" cy="2394439"/>
          </a:xfrm>
          <a:prstGeom prst="rect">
            <a:avLst/>
          </a:prstGeom>
          <a:noFill/>
          <a:ln>
            <a:noFill/>
          </a:ln>
          <a:effectLst>
            <a:outerShdw blurRad="57150" dist="19050" dir="5400000" algn="bl" rotWithShape="0">
              <a:srgbClr val="000000">
                <a:alpha val="49411"/>
              </a:srgbClr>
            </a:outerShdw>
          </a:effectLst>
        </p:spPr>
      </p:pic>
      <p:pic>
        <p:nvPicPr>
          <p:cNvPr id="5" name="Picture 4" descr="Logo, company name&#10;&#10;Description automatically generated">
            <a:extLst>
              <a:ext uri="{FF2B5EF4-FFF2-40B4-BE49-F238E27FC236}">
                <a16:creationId xmlns:a16="http://schemas.microsoft.com/office/drawing/2014/main" id="{F8391C79-750F-3273-2E44-8E3481D1E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7"/>
          <p:cNvSpPr txBox="1"/>
          <p:nvPr/>
        </p:nvSpPr>
        <p:spPr>
          <a:xfrm>
            <a:off x="892800" y="374900"/>
            <a:ext cx="7448274" cy="7335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Georgia" panose="02040502050405020303" pitchFamily="18" charset="0"/>
                <a:ea typeface="Permanent Marker"/>
                <a:cs typeface="Permanent Marker"/>
                <a:sym typeface="Permanent Marker"/>
              </a:rPr>
              <a:t>Other Outreach Methods</a:t>
            </a:r>
          </a:p>
        </p:txBody>
      </p:sp>
      <p:sp>
        <p:nvSpPr>
          <p:cNvPr id="506" name="Google Shape;506;p47"/>
          <p:cNvSpPr txBox="1"/>
          <p:nvPr/>
        </p:nvSpPr>
        <p:spPr>
          <a:xfrm>
            <a:off x="288000" y="1234440"/>
            <a:ext cx="6127199" cy="349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600" b="0" i="0" u="none" strike="noStrike" cap="none" dirty="0">
                <a:solidFill>
                  <a:schemeClr val="dk1"/>
                </a:solidFill>
                <a:latin typeface="Calibri" panose="020F0502020204030204" pitchFamily="34" charset="0"/>
                <a:cs typeface="Calibri" panose="020F0502020204030204" pitchFamily="34" charset="0"/>
                <a:sym typeface="Arial"/>
              </a:rPr>
              <a:t>Besides speaking directly to farm owner and workers there are many other methods you can use to reach out to the employees at an agribusiness. </a:t>
            </a:r>
          </a:p>
          <a:p>
            <a:pPr marL="0" marR="0" lvl="0" indent="0" algn="l" rtl="0">
              <a:lnSpc>
                <a:spcPct val="100000"/>
              </a:lnSpc>
              <a:spcBef>
                <a:spcPts val="0"/>
              </a:spcBef>
              <a:spcAft>
                <a:spcPts val="0"/>
              </a:spcAft>
              <a:buClr>
                <a:srgbClr val="000000"/>
              </a:buClr>
              <a:buSzPts val="1700"/>
              <a:buFont typeface="Arial"/>
              <a:buNone/>
            </a:pPr>
            <a:r>
              <a:rPr lang="en" sz="1600" b="0" i="0" u="none" strike="noStrike" cap="none" dirty="0">
                <a:solidFill>
                  <a:schemeClr val="dk1"/>
                </a:solidFill>
                <a:latin typeface="Calibri" panose="020F0502020204030204" pitchFamily="34" charset="0"/>
                <a:cs typeface="Calibri" panose="020F0502020204030204" pitchFamily="34" charset="0"/>
                <a:sym typeface="Arial"/>
              </a:rPr>
              <a:t>For example:</a:t>
            </a:r>
            <a:endParaRPr sz="1600" b="0" i="0" u="none" strike="noStrike" cap="none" dirty="0">
              <a:solidFill>
                <a:schemeClr val="dk1"/>
              </a:solidFill>
              <a:latin typeface="Calibri" panose="020F0502020204030204" pitchFamily="34" charset="0"/>
              <a:cs typeface="Calibri" panose="020F0502020204030204" pitchFamily="34" charset="0"/>
              <a:sym typeface="Arial"/>
            </a:endParaRPr>
          </a:p>
          <a:p>
            <a:pPr marR="0" lvl="0" indent="-311150" algn="l" rtl="0">
              <a:spcAft>
                <a:spcPts val="0"/>
              </a:spcAft>
              <a:buClr>
                <a:schemeClr val="dk1"/>
              </a:buClr>
              <a:buSzPts val="1300"/>
              <a:buFont typeface="Calibri"/>
              <a:buChar char="●"/>
            </a:pPr>
            <a:r>
              <a:rPr lang="en"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Put fliers on cars</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R="0" lvl="0" indent="-311150" algn="l" rtl="0">
              <a:spcAft>
                <a:spcPts val="0"/>
              </a:spcAft>
              <a:buClr>
                <a:schemeClr val="dk1"/>
              </a:buClr>
              <a:buSzPts val="1300"/>
              <a:buFont typeface="Calibri"/>
              <a:buChar char="●"/>
            </a:pPr>
            <a:r>
              <a:rPr lang="en"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Have a self referral form they fill out </a:t>
            </a:r>
            <a:r>
              <a:rPr lang="en" sz="1600" dirty="0">
                <a:solidFill>
                  <a:schemeClr val="dk1"/>
                </a:solidFill>
                <a:latin typeface="Calibri" panose="020F0502020204030204" pitchFamily="34" charset="0"/>
                <a:ea typeface="Calibri"/>
                <a:cs typeface="Calibri" panose="020F0502020204030204" pitchFamily="34" charset="0"/>
                <a:sym typeface="Calibri"/>
              </a:rPr>
              <a:t>when applying, or when hired</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lvl="0" indent="-311150" algn="l" rtl="0">
              <a:spcAft>
                <a:spcPts val="0"/>
              </a:spcAft>
              <a:buClr>
                <a:schemeClr val="dk1"/>
              </a:buClr>
              <a:buSzPts val="1300"/>
              <a:buFont typeface="Calibri"/>
              <a:buChar char="●"/>
            </a:pPr>
            <a:r>
              <a:rPr lang="en" sz="1600" dirty="0">
                <a:solidFill>
                  <a:schemeClr val="dk1"/>
                </a:solidFill>
                <a:latin typeface="Calibri" panose="020F0502020204030204" pitchFamily="34" charset="0"/>
                <a:ea typeface="Calibri"/>
                <a:cs typeface="Calibri" panose="020F0502020204030204" pitchFamily="34" charset="0"/>
                <a:sym typeface="Calibri"/>
              </a:rPr>
              <a:t>Use the referral tool, or your state’s employment survey, in school registration plackets. </a:t>
            </a:r>
            <a:endParaRPr sz="1600" dirty="0">
              <a:solidFill>
                <a:schemeClr val="dk1"/>
              </a:solidFill>
              <a:latin typeface="Calibri" panose="020F0502020204030204" pitchFamily="34" charset="0"/>
              <a:ea typeface="Calibri"/>
              <a:cs typeface="Calibri" panose="020F0502020204030204" pitchFamily="34" charset="0"/>
              <a:sym typeface="Calibri"/>
            </a:endParaRPr>
          </a:p>
          <a:p>
            <a:pPr marR="0" lvl="0" indent="-311150" algn="l" rtl="0">
              <a:spcAft>
                <a:spcPts val="0"/>
              </a:spcAft>
              <a:buClr>
                <a:schemeClr val="dk1"/>
              </a:buClr>
              <a:buSzPts val="1300"/>
              <a:buFont typeface="Calibri"/>
              <a:buChar char="●"/>
            </a:pPr>
            <a:r>
              <a:rPr lang="en"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Hang materials about the program in high traffic area including break rooms, bathrooms, and even porta potties in the field</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R="0" lvl="0" indent="-311150" algn="l" rtl="0">
              <a:spcAft>
                <a:spcPts val="0"/>
              </a:spcAft>
              <a:buClr>
                <a:schemeClr val="dk1"/>
              </a:buClr>
              <a:buSzPts val="1300"/>
              <a:buFont typeface="Calibri"/>
              <a:buChar char="●"/>
            </a:pPr>
            <a:r>
              <a:rPr lang="en"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Get an actual name/s of a possible eligible person/s</a:t>
            </a:r>
            <a:endParaRPr sz="16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R="0" lvl="0" indent="-311150" algn="l" rtl="0">
              <a:spcAft>
                <a:spcPts val="0"/>
              </a:spcAft>
              <a:buClr>
                <a:schemeClr val="dk1"/>
              </a:buClr>
              <a:buSzPts val="1300"/>
              <a:buFont typeface="Calibri"/>
              <a:buChar char="●"/>
            </a:pPr>
            <a:r>
              <a:rPr lang="en" sz="1600" b="0" i="0" u="none" strike="noStrike" cap="none" dirty="0">
                <a:solidFill>
                  <a:schemeClr val="dk1"/>
                </a:solidFill>
                <a:latin typeface="Calibri" panose="020F0502020204030204" pitchFamily="34" charset="0"/>
                <a:ea typeface="Calibri"/>
                <a:cs typeface="Calibri" panose="020F0502020204030204" pitchFamily="34" charset="0"/>
                <a:sym typeface="Calibri"/>
              </a:rPr>
              <a:t>Have link of the referral tool sent to possible interested employe</a:t>
            </a:r>
            <a:r>
              <a:rPr lang="en" sz="1600" dirty="0">
                <a:solidFill>
                  <a:schemeClr val="dk1"/>
                </a:solidFill>
                <a:latin typeface="Calibri" panose="020F0502020204030204" pitchFamily="34" charset="0"/>
                <a:ea typeface="Calibri"/>
                <a:cs typeface="Calibri" panose="020F0502020204030204" pitchFamily="34" charset="0"/>
                <a:sym typeface="Calibri"/>
              </a:rPr>
              <a:t>es</a:t>
            </a:r>
            <a:endParaRPr sz="1600" dirty="0">
              <a:solidFill>
                <a:schemeClr val="dk1"/>
              </a:solidFill>
              <a:latin typeface="Calibri" panose="020F0502020204030204" pitchFamily="34" charset="0"/>
              <a:ea typeface="Calibri"/>
              <a:cs typeface="Calibri" panose="020F0502020204030204" pitchFamily="34" charset="0"/>
              <a:sym typeface="Calibri"/>
            </a:endParaRPr>
          </a:p>
          <a:p>
            <a:pPr marR="0" lvl="0" indent="0" algn="l" rtl="0">
              <a:spcAft>
                <a:spcPts val="0"/>
              </a:spcAft>
              <a:buNone/>
            </a:pPr>
            <a:endParaRPr sz="1300" dirty="0">
              <a:solidFill>
                <a:schemeClr val="dk1"/>
              </a:solidFill>
              <a:latin typeface="Calibri"/>
              <a:ea typeface="Calibri"/>
              <a:cs typeface="Calibri"/>
              <a:sym typeface="Calibri"/>
            </a:endParaRPr>
          </a:p>
          <a:p>
            <a:pPr marL="0" marR="0" lvl="0" indent="0" algn="l" rtl="0">
              <a:lnSpc>
                <a:spcPct val="100000"/>
              </a:lnSpc>
              <a:spcBef>
                <a:spcPts val="1000"/>
              </a:spcBef>
              <a:spcAft>
                <a:spcPts val="100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p:txBody>
      </p:sp>
      <p:pic>
        <p:nvPicPr>
          <p:cNvPr id="509" name="Google Shape;509;p47"/>
          <p:cNvPicPr preferRelativeResize="0"/>
          <p:nvPr/>
        </p:nvPicPr>
        <p:blipFill rotWithShape="1">
          <a:blip r:embed="rId3">
            <a:alphaModFix/>
          </a:blip>
          <a:srcRect/>
          <a:stretch/>
        </p:blipFill>
        <p:spPr>
          <a:xfrm>
            <a:off x="6622088" y="374900"/>
            <a:ext cx="1973214" cy="4082002"/>
          </a:xfrm>
          <a:prstGeom prst="rect">
            <a:avLst/>
          </a:prstGeom>
          <a:noFill/>
          <a:ln>
            <a:noFill/>
          </a:ln>
          <a:effectLst>
            <a:outerShdw blurRad="57150" dist="19050" dir="5400000" algn="bl" rotWithShape="0">
              <a:srgbClr val="000000">
                <a:alpha val="49411"/>
              </a:srgbClr>
            </a:outerShdw>
          </a:effectLst>
        </p:spPr>
      </p:pic>
      <p:sp>
        <p:nvSpPr>
          <p:cNvPr id="510" name="Google Shape;510;p47"/>
          <p:cNvSpPr txBox="1"/>
          <p:nvPr/>
        </p:nvSpPr>
        <p:spPr>
          <a:xfrm>
            <a:off x="7322075" y="1234440"/>
            <a:ext cx="720300" cy="56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Flyer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Here</a:t>
            </a:r>
            <a:endParaRPr sz="1400" b="0" i="0" u="none" strike="noStrike" cap="none">
              <a:solidFill>
                <a:srgbClr val="000000"/>
              </a:solidFill>
              <a:latin typeface="Arial"/>
              <a:ea typeface="Arial"/>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B462BF3C-C547-F0F7-269C-B2E6C61FA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8"/>
          <p:cNvSpPr txBox="1"/>
          <p:nvPr/>
        </p:nvSpPr>
        <p:spPr>
          <a:xfrm>
            <a:off x="182874" y="2225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The Electronic Survey Tool</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518" name="Google Shape;518;p48"/>
          <p:cNvSpPr txBox="1"/>
          <p:nvPr/>
        </p:nvSpPr>
        <p:spPr>
          <a:xfrm>
            <a:off x="345600" y="1600200"/>
            <a:ext cx="4936800" cy="151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Calibri"/>
                <a:ea typeface="Calibri"/>
                <a:cs typeface="Calibri"/>
                <a:sym typeface="Calibri"/>
              </a:rPr>
              <a:t>One free tool available to help you receive referrals from agribusinesses in your areas is the IDRC Electronic Survey Tool. The IDRC Electronic Survey tool helps to extend your reach in your community by allowing school districts, agribusinesses, community partners, currently enrolled families, and more to send in referrals for students that might potentially qualify.</a:t>
            </a:r>
          </a:p>
          <a:p>
            <a:pPr marL="0" marR="0" lvl="0" indent="0" algn="l" rtl="0">
              <a:lnSpc>
                <a:spcPct val="100000"/>
              </a:lnSpc>
              <a:spcBef>
                <a:spcPts val="0"/>
              </a:spcBef>
              <a:spcAft>
                <a:spcPts val="0"/>
              </a:spcAft>
              <a:buClr>
                <a:srgbClr val="000000"/>
              </a:buClr>
              <a:buSzPts val="1700"/>
              <a:buFont typeface="Arial"/>
              <a:buNone/>
            </a:pPr>
            <a:endParaRPr lang="en" sz="17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rgbClr val="000000"/>
                </a:solidFill>
                <a:latin typeface="Calibri"/>
                <a:ea typeface="Calibri"/>
                <a:cs typeface="Calibri"/>
                <a:sym typeface="Calibri"/>
                <a:hlinkClick r:id="rId3"/>
              </a:rPr>
              <a:t>https://idrreferrals.net/index.php</a:t>
            </a:r>
            <a:endParaRPr lang="en" sz="17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a:ea typeface="Calibri"/>
              <a:cs typeface="Calibri"/>
              <a:sym typeface="Calibri"/>
            </a:endParaRPr>
          </a:p>
        </p:txBody>
      </p:sp>
      <p:pic>
        <p:nvPicPr>
          <p:cNvPr id="519" name="Google Shape;519;p48">
            <a:hlinkClick r:id="rId3"/>
          </p:cNvPr>
          <p:cNvPicPr preferRelativeResize="0"/>
          <p:nvPr/>
        </p:nvPicPr>
        <p:blipFill rotWithShape="1">
          <a:blip r:embed="rId4">
            <a:alphaModFix/>
          </a:blip>
          <a:srcRect/>
          <a:stretch/>
        </p:blipFill>
        <p:spPr>
          <a:xfrm>
            <a:off x="5406575" y="923275"/>
            <a:ext cx="3090274" cy="3336825"/>
          </a:xfrm>
          <a:prstGeom prst="rect">
            <a:avLst/>
          </a:prstGeom>
          <a:noFill/>
          <a:ln>
            <a:noFill/>
          </a:ln>
          <a:effectLst>
            <a:outerShdw blurRad="57150" dist="19050" dir="5400000" algn="bl" rotWithShape="0">
              <a:srgbClr val="000000">
                <a:alpha val="49411"/>
              </a:srgbClr>
            </a:outerShdw>
          </a:effectLst>
        </p:spPr>
      </p:pic>
      <p:pic>
        <p:nvPicPr>
          <p:cNvPr id="5" name="Picture 4" descr="Logo, company name&#10;&#10;Description automatically generated">
            <a:extLst>
              <a:ext uri="{FF2B5EF4-FFF2-40B4-BE49-F238E27FC236}">
                <a16:creationId xmlns:a16="http://schemas.microsoft.com/office/drawing/2014/main" id="{9EEADC40-58A3-BABA-E98E-CF5DDF6BA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9"/>
          <p:cNvSpPr txBox="1"/>
          <p:nvPr/>
        </p:nvSpPr>
        <p:spPr>
          <a:xfrm>
            <a:off x="182874" y="222500"/>
            <a:ext cx="81582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Using The Electronic Survey Tool</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527" name="Google Shape;527;p49"/>
          <p:cNvSpPr txBox="1"/>
          <p:nvPr/>
        </p:nvSpPr>
        <p:spPr>
          <a:xfrm>
            <a:off x="604800" y="1361850"/>
            <a:ext cx="2901600" cy="2419800"/>
          </a:xfrm>
          <a:prstGeom prst="rect">
            <a:avLst/>
          </a:prstGeom>
          <a:noFill/>
          <a:ln>
            <a:noFill/>
          </a:ln>
        </p:spPr>
        <p:txBody>
          <a:bodyPr spcFirstLastPara="1" wrap="square" lIns="91425" tIns="91425" rIns="91425" bIns="91425" anchor="t" anchorCtr="0">
            <a:noAutofit/>
          </a:bodyPr>
          <a:lstStyle/>
          <a:p>
            <a:pPr marL="120650" marR="0" lvl="0" algn="l" rtl="0">
              <a:lnSpc>
                <a:spcPct val="100000"/>
              </a:lnSpc>
              <a:spcBef>
                <a:spcPts val="0"/>
              </a:spcBef>
              <a:spcAft>
                <a:spcPts val="0"/>
              </a:spcAft>
              <a:buClr>
                <a:schemeClr val="dk1"/>
              </a:buClr>
              <a:buSzPts val="1700"/>
            </a:pPr>
            <a:r>
              <a:rPr lang="en" sz="1700" b="0" i="0" u="none" strike="noStrike" cap="none" dirty="0">
                <a:solidFill>
                  <a:schemeClr val="dk1"/>
                </a:solidFill>
                <a:latin typeface="Calibri" panose="020F0502020204030204" pitchFamily="34" charset="0"/>
                <a:cs typeface="Calibri" panose="020F0502020204030204" pitchFamily="34" charset="0"/>
                <a:sym typeface="Arial"/>
              </a:rPr>
              <a:t>Create flyers to advertise local MEP services and include the QR code to access the Electronic Survey Tool.</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120650" marR="0" lvl="0" algn="l" rtl="0">
              <a:lnSpc>
                <a:spcPct val="100000"/>
              </a:lnSpc>
              <a:spcBef>
                <a:spcPts val="1000"/>
              </a:spcBef>
              <a:spcAft>
                <a:spcPts val="0"/>
              </a:spcAft>
              <a:buClr>
                <a:schemeClr val="dk1"/>
              </a:buClr>
              <a:buSzPts val="1700"/>
            </a:pPr>
            <a:r>
              <a:rPr lang="en" sz="1700" b="0" i="0" u="none" strike="noStrike" cap="none" dirty="0">
                <a:solidFill>
                  <a:schemeClr val="dk1"/>
                </a:solidFill>
                <a:latin typeface="Calibri" panose="020F0502020204030204" pitchFamily="34" charset="0"/>
                <a:cs typeface="Calibri" panose="020F0502020204030204" pitchFamily="34" charset="0"/>
                <a:sym typeface="Arial"/>
              </a:rPr>
              <a:t>Provide the QR code to local agribusinesses and encourage new employees to fill out the Electronic Survey Tool during orientation.</a:t>
            </a:r>
            <a:endParaRPr sz="17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pic>
        <p:nvPicPr>
          <p:cNvPr id="3" name="Picture 2">
            <a:extLst>
              <a:ext uri="{FF2B5EF4-FFF2-40B4-BE49-F238E27FC236}">
                <a16:creationId xmlns:a16="http://schemas.microsoft.com/office/drawing/2014/main" id="{653B2454-F355-8612-6207-F517EBEF2121}"/>
              </a:ext>
            </a:extLst>
          </p:cNvPr>
          <p:cNvPicPr>
            <a:picLocks noChangeAspect="1"/>
          </p:cNvPicPr>
          <p:nvPr/>
        </p:nvPicPr>
        <p:blipFill>
          <a:blip r:embed="rId3"/>
          <a:stretch>
            <a:fillRect/>
          </a:stretch>
        </p:blipFill>
        <p:spPr>
          <a:xfrm>
            <a:off x="3738303" y="1267200"/>
            <a:ext cx="4459169" cy="3355200"/>
          </a:xfrm>
          <a:prstGeom prst="rect">
            <a:avLst/>
          </a:prstGeom>
          <a:ln>
            <a:noFill/>
          </a:ln>
          <a:effectLst>
            <a:outerShdw blurRad="292100" dist="139700" dir="2700000" algn="tl" rotWithShape="0">
              <a:srgbClr val="333333">
                <a:alpha val="65000"/>
              </a:srgbClr>
            </a:outerShdw>
          </a:effectLst>
        </p:spPr>
      </p:pic>
      <p:pic>
        <p:nvPicPr>
          <p:cNvPr id="7" name="Picture 6" descr="Logo, company name&#10;&#10;Description automatically generated">
            <a:extLst>
              <a:ext uri="{FF2B5EF4-FFF2-40B4-BE49-F238E27FC236}">
                <a16:creationId xmlns:a16="http://schemas.microsoft.com/office/drawing/2014/main" id="{177D9D19-8B34-6E33-8A04-D5188254C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50"/>
          <p:cNvSpPr txBox="1"/>
          <p:nvPr/>
        </p:nvSpPr>
        <p:spPr>
          <a:xfrm>
            <a:off x="182875" y="222500"/>
            <a:ext cx="43891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dirty="0">
                <a:solidFill>
                  <a:srgbClr val="000000"/>
                </a:solidFill>
                <a:latin typeface="Georgia" panose="02040502050405020303" pitchFamily="18" charset="0"/>
                <a:ea typeface="Permanent Marker"/>
                <a:cs typeface="Permanent Marker"/>
                <a:sym typeface="Permanent Marker"/>
              </a:rPr>
              <a:t>Using The Electronic Survey Tool</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537" name="Google Shape;537;p50"/>
          <p:cNvSpPr txBox="1"/>
          <p:nvPr/>
        </p:nvSpPr>
        <p:spPr>
          <a:xfrm>
            <a:off x="338400" y="1595500"/>
            <a:ext cx="3628800" cy="2822100"/>
          </a:xfrm>
          <a:prstGeom prst="rect">
            <a:avLst/>
          </a:prstGeom>
          <a:noFill/>
          <a:ln>
            <a:noFill/>
          </a:ln>
        </p:spPr>
        <p:txBody>
          <a:bodyPr spcFirstLastPara="1" wrap="square" lIns="91425" tIns="91425" rIns="91425" bIns="91425" anchor="t" anchorCtr="0">
            <a:noAutofit/>
          </a:bodyPr>
          <a:lstStyle/>
          <a:p>
            <a:pPr marL="120650" marR="0" lvl="0" algn="l" rtl="0">
              <a:lnSpc>
                <a:spcPct val="100000"/>
              </a:lnSpc>
              <a:spcBef>
                <a:spcPts val="0"/>
              </a:spcBef>
              <a:spcAft>
                <a:spcPts val="0"/>
              </a:spcAft>
              <a:buClr>
                <a:schemeClr val="dk1"/>
              </a:buClr>
              <a:buSzPts val="1700"/>
            </a:pPr>
            <a:r>
              <a:rPr lang="en" sz="1700" b="0" i="0" u="none" strike="noStrike" cap="none" dirty="0">
                <a:solidFill>
                  <a:schemeClr val="dk1"/>
                </a:solidFill>
                <a:latin typeface="Calibri" panose="020F0502020204030204" pitchFamily="34" charset="0"/>
                <a:cs typeface="Calibri" panose="020F0502020204030204" pitchFamily="34" charset="0"/>
                <a:sym typeface="Arial"/>
              </a:rPr>
              <a:t>Provide business cards with the QR code to families already enrolled in the program so that they can refer families</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a:p>
            <a:pPr marL="120650" marR="0" lvl="0" algn="l" rtl="0">
              <a:lnSpc>
                <a:spcPct val="100000"/>
              </a:lnSpc>
              <a:spcBef>
                <a:spcPts val="1000"/>
              </a:spcBef>
              <a:spcAft>
                <a:spcPts val="0"/>
              </a:spcAft>
              <a:buClr>
                <a:schemeClr val="dk1"/>
              </a:buClr>
              <a:buSzPts val="1700"/>
            </a:pPr>
            <a:r>
              <a:rPr lang="en" sz="1700" b="0" i="0" u="none" strike="noStrike" cap="none" dirty="0">
                <a:solidFill>
                  <a:schemeClr val="dk1"/>
                </a:solidFill>
                <a:latin typeface="Calibri" panose="020F0502020204030204" pitchFamily="34" charset="0"/>
                <a:cs typeface="Calibri" panose="020F0502020204030204" pitchFamily="34" charset="0"/>
                <a:sym typeface="Arial"/>
              </a:rPr>
              <a:t>Share the Electronic Survey Tool with local migrant health services, migrant head start, food banks, or other community organizations that might work with families who have previously performed work in agriculture.</a:t>
            </a:r>
            <a:endParaRPr sz="1700" b="0" i="0" u="none" strike="noStrike" cap="none" dirty="0">
              <a:solidFill>
                <a:schemeClr val="dk1"/>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ED9223EE-49CD-9C23-88F1-CBC5474A4AB3}"/>
              </a:ext>
            </a:extLst>
          </p:cNvPr>
          <p:cNvPicPr>
            <a:picLocks noChangeAspect="1"/>
          </p:cNvPicPr>
          <p:nvPr/>
        </p:nvPicPr>
        <p:blipFill>
          <a:blip r:embed="rId3"/>
          <a:stretch>
            <a:fillRect/>
          </a:stretch>
        </p:blipFill>
        <p:spPr>
          <a:xfrm>
            <a:off x="4502894" y="-86400"/>
            <a:ext cx="4559011" cy="5143500"/>
          </a:xfrm>
          <a:prstGeom prst="rect">
            <a:avLst/>
          </a:prstGeom>
        </p:spPr>
      </p:pic>
      <p:pic>
        <p:nvPicPr>
          <p:cNvPr id="7" name="Picture 6" descr="Logo, company name&#10;&#10;Description automatically generated">
            <a:extLst>
              <a:ext uri="{FF2B5EF4-FFF2-40B4-BE49-F238E27FC236}">
                <a16:creationId xmlns:a16="http://schemas.microsoft.com/office/drawing/2014/main" id="{EA996B20-3231-D93A-BBA9-44538DBE5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5F28-9CC9-5476-5373-D9964F66AC63}"/>
              </a:ext>
            </a:extLst>
          </p:cNvPr>
          <p:cNvSpPr>
            <a:spLocks noGrp="1"/>
          </p:cNvSpPr>
          <p:nvPr>
            <p:ph type="title"/>
          </p:nvPr>
        </p:nvSpPr>
        <p:spPr>
          <a:xfrm>
            <a:off x="3724072" y="471951"/>
            <a:ext cx="4939868" cy="964620"/>
          </a:xfrm>
        </p:spPr>
        <p:txBody>
          <a:bodyPr anchor="b">
            <a:normAutofit/>
          </a:bodyPr>
          <a:lstStyle/>
          <a:p>
            <a:r>
              <a:rPr lang="en-US" sz="3100"/>
              <a:t>What this training covers…</a:t>
            </a:r>
          </a:p>
        </p:txBody>
      </p:sp>
      <p:sp>
        <p:nvSpPr>
          <p:cNvPr id="3" name="Text Placeholder 2">
            <a:extLst>
              <a:ext uri="{FF2B5EF4-FFF2-40B4-BE49-F238E27FC236}">
                <a16:creationId xmlns:a16="http://schemas.microsoft.com/office/drawing/2014/main" id="{10C19A8F-EE15-FD8E-60CF-88F3EBB3B194}"/>
              </a:ext>
            </a:extLst>
          </p:cNvPr>
          <p:cNvSpPr>
            <a:spLocks noGrp="1"/>
          </p:cNvSpPr>
          <p:nvPr>
            <p:ph type="body" idx="1"/>
          </p:nvPr>
        </p:nvSpPr>
        <p:spPr>
          <a:xfrm>
            <a:off x="3724074" y="1828801"/>
            <a:ext cx="4939867" cy="2839064"/>
          </a:xfrm>
        </p:spPr>
        <p:txBody>
          <a:bodyPr>
            <a:normAutofit/>
          </a:bodyPr>
          <a:lstStyle/>
          <a:p>
            <a:pPr marL="0" lvl="0" indent="0" rtl="0">
              <a:spcBef>
                <a:spcPts val="0"/>
              </a:spcBef>
              <a:spcAft>
                <a:spcPts val="0"/>
              </a:spcAft>
              <a:buClr>
                <a:schemeClr val="dk1"/>
              </a:buClr>
              <a:buSzPts val="1600"/>
              <a:buFont typeface="Arial"/>
              <a:buNone/>
            </a:pPr>
            <a:r>
              <a:rPr lang="en-US" sz="2000" dirty="0"/>
              <a:t>Visits to farms, fishing, forestry and agricultural businesses at qualifying industries puts us one step closer to eligible students. We will look at:</a:t>
            </a:r>
          </a:p>
          <a:p>
            <a:pPr marL="457200" lvl="0" indent="-298450" rtl="0">
              <a:spcBef>
                <a:spcPts val="0"/>
              </a:spcBef>
              <a:spcAft>
                <a:spcPts val="0"/>
              </a:spcAft>
              <a:buClr>
                <a:schemeClr val="dk1"/>
              </a:buClr>
              <a:buSzPts val="1100"/>
              <a:buAutoNum type="arabicParenR"/>
            </a:pPr>
            <a:r>
              <a:rPr lang="en-US" sz="2000" dirty="0"/>
              <a:t>How to build on your existing list of businesses.</a:t>
            </a:r>
          </a:p>
          <a:p>
            <a:pPr marL="457200" lvl="0" indent="-298450" rtl="0">
              <a:spcBef>
                <a:spcPts val="0"/>
              </a:spcBef>
              <a:spcAft>
                <a:spcPts val="0"/>
              </a:spcAft>
              <a:buClr>
                <a:schemeClr val="dk1"/>
              </a:buClr>
              <a:buSzPts val="1100"/>
              <a:buAutoNum type="arabicParenR"/>
            </a:pPr>
            <a:r>
              <a:rPr lang="en-US" sz="2000" dirty="0"/>
              <a:t>How to prioritize when to visit to successfully identify eligible families and students.</a:t>
            </a:r>
            <a:endParaRPr lang="en-US" sz="2000" dirty="0">
              <a:latin typeface="Calibri"/>
              <a:ea typeface="Calibri"/>
              <a:cs typeface="Calibri"/>
              <a:sym typeface="Calibri"/>
            </a:endParaRPr>
          </a:p>
          <a:p>
            <a:endParaRPr lang="en-US" sz="1500" dirty="0">
              <a:latin typeface="Segoe UI" panose="020B0502040204020203" pitchFamily="34" charset="0"/>
            </a:endParaRPr>
          </a:p>
          <a:p>
            <a:endParaRPr lang="en-US" sz="1500" dirty="0"/>
          </a:p>
        </p:txBody>
      </p:sp>
      <p:pic>
        <p:nvPicPr>
          <p:cNvPr id="5" name="Picture 4">
            <a:extLst>
              <a:ext uri="{FF2B5EF4-FFF2-40B4-BE49-F238E27FC236}">
                <a16:creationId xmlns:a16="http://schemas.microsoft.com/office/drawing/2014/main" id="{27A61D83-9CD8-E435-3DC5-7FC8A9DDC584}"/>
              </a:ext>
            </a:extLst>
          </p:cNvPr>
          <p:cNvPicPr>
            <a:picLocks noChangeAspect="1"/>
          </p:cNvPicPr>
          <p:nvPr/>
        </p:nvPicPr>
        <p:blipFill rotWithShape="1">
          <a:blip r:embed="rId3"/>
          <a:srcRect r="-3" b="4204"/>
          <a:stretch/>
        </p:blipFill>
        <p:spPr>
          <a:xfrm>
            <a:off x="20" y="10"/>
            <a:ext cx="3476673" cy="51434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CE8572"/>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9C33448D-42E7-3E9D-5B37-0AA741403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extLst>
      <p:ext uri="{BB962C8B-B14F-4D97-AF65-F5344CB8AC3E}">
        <p14:creationId xmlns:p14="http://schemas.microsoft.com/office/powerpoint/2010/main" val="388481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5F28-9CC9-5476-5373-D9964F66AC63}"/>
              </a:ext>
            </a:extLst>
          </p:cNvPr>
          <p:cNvSpPr>
            <a:spLocks noGrp="1"/>
          </p:cNvSpPr>
          <p:nvPr>
            <p:ph type="title"/>
          </p:nvPr>
        </p:nvSpPr>
        <p:spPr>
          <a:xfrm>
            <a:off x="3724072" y="471951"/>
            <a:ext cx="4939868" cy="964620"/>
          </a:xfrm>
        </p:spPr>
        <p:txBody>
          <a:bodyPr anchor="b">
            <a:normAutofit/>
          </a:bodyPr>
          <a:lstStyle/>
          <a:p>
            <a:r>
              <a:rPr lang="en-US" sz="3100"/>
              <a:t>What this training covers…</a:t>
            </a:r>
          </a:p>
        </p:txBody>
      </p:sp>
      <p:sp>
        <p:nvSpPr>
          <p:cNvPr id="3" name="Text Placeholder 2">
            <a:extLst>
              <a:ext uri="{FF2B5EF4-FFF2-40B4-BE49-F238E27FC236}">
                <a16:creationId xmlns:a16="http://schemas.microsoft.com/office/drawing/2014/main" id="{10C19A8F-EE15-FD8E-60CF-88F3EBB3B194}"/>
              </a:ext>
            </a:extLst>
          </p:cNvPr>
          <p:cNvSpPr>
            <a:spLocks noGrp="1"/>
          </p:cNvSpPr>
          <p:nvPr>
            <p:ph type="body" idx="1"/>
          </p:nvPr>
        </p:nvSpPr>
        <p:spPr>
          <a:xfrm>
            <a:off x="3724074" y="1828801"/>
            <a:ext cx="4939867" cy="2839064"/>
          </a:xfrm>
        </p:spPr>
        <p:txBody>
          <a:bodyPr>
            <a:normAutofit/>
          </a:bodyPr>
          <a:lstStyle/>
          <a:p>
            <a:pPr marL="0" lvl="0" indent="0" rtl="0">
              <a:spcBef>
                <a:spcPts val="0"/>
              </a:spcBef>
              <a:spcAft>
                <a:spcPts val="0"/>
              </a:spcAft>
              <a:buClr>
                <a:schemeClr val="dk1"/>
              </a:buClr>
              <a:buSzPts val="1600"/>
              <a:buFont typeface="Arial"/>
              <a:buNone/>
            </a:pPr>
            <a:r>
              <a:rPr lang="en-US" sz="2000" b="1" dirty="0"/>
              <a:t>Working with Agriculture</a:t>
            </a:r>
          </a:p>
          <a:p>
            <a:pPr marL="0" lvl="0" indent="0" rtl="0">
              <a:spcBef>
                <a:spcPts val="0"/>
              </a:spcBef>
              <a:spcAft>
                <a:spcPts val="0"/>
              </a:spcAft>
              <a:buClr>
                <a:schemeClr val="dk1"/>
              </a:buClr>
              <a:buSzPts val="1600"/>
              <a:buFont typeface="Arial"/>
              <a:buNone/>
            </a:pPr>
            <a:r>
              <a:rPr lang="en-US" sz="2000" dirty="0"/>
              <a:t>Once we have a “farm list,”  we will develop strategies to:</a:t>
            </a:r>
          </a:p>
          <a:p>
            <a:pPr indent="-342900">
              <a:spcBef>
                <a:spcPts val="0"/>
              </a:spcBef>
              <a:buSzPts val="1600"/>
            </a:pPr>
            <a:r>
              <a:rPr lang="en-US" sz="2000" dirty="0"/>
              <a:t>organize your information</a:t>
            </a:r>
          </a:p>
          <a:p>
            <a:pPr indent="-342900">
              <a:spcBef>
                <a:spcPts val="0"/>
              </a:spcBef>
              <a:buSzPts val="1600"/>
            </a:pPr>
            <a:r>
              <a:rPr lang="en-US" sz="2000" dirty="0"/>
              <a:t>Plan efficient &amp; effective field days</a:t>
            </a:r>
          </a:p>
          <a:p>
            <a:pPr indent="-342900">
              <a:spcBef>
                <a:spcPts val="0"/>
              </a:spcBef>
              <a:buSzPts val="1600"/>
            </a:pPr>
            <a:r>
              <a:rPr lang="en-US" sz="2000" dirty="0"/>
              <a:t>Interview managers &amp; workers</a:t>
            </a:r>
          </a:p>
          <a:p>
            <a:pPr indent="-342900">
              <a:spcBef>
                <a:spcPts val="0"/>
              </a:spcBef>
              <a:buSzPts val="1600"/>
            </a:pPr>
            <a:r>
              <a:rPr lang="en-US" sz="2000" dirty="0"/>
              <a:t>Find other useful tips on the IDRC website</a:t>
            </a:r>
          </a:p>
          <a:p>
            <a:endParaRPr lang="en-US" sz="1500" dirty="0">
              <a:latin typeface="Segoe UI" panose="020B0502040204020203" pitchFamily="34" charset="0"/>
            </a:endParaRPr>
          </a:p>
          <a:p>
            <a:endParaRPr lang="en-US" sz="1500" dirty="0"/>
          </a:p>
        </p:txBody>
      </p:sp>
      <p:pic>
        <p:nvPicPr>
          <p:cNvPr id="7" name="Picture 6">
            <a:extLst>
              <a:ext uri="{FF2B5EF4-FFF2-40B4-BE49-F238E27FC236}">
                <a16:creationId xmlns:a16="http://schemas.microsoft.com/office/drawing/2014/main" id="{D3592B74-E11C-640F-2BFF-A230A1119E6A}"/>
              </a:ext>
            </a:extLst>
          </p:cNvPr>
          <p:cNvPicPr>
            <a:picLocks noChangeAspect="1"/>
          </p:cNvPicPr>
          <p:nvPr/>
        </p:nvPicPr>
        <p:blipFill rotWithShape="1">
          <a:blip r:embed="rId3"/>
          <a:srcRect l="1789" r="6561" b="2"/>
          <a:stretch/>
        </p:blipFill>
        <p:spPr>
          <a:xfrm>
            <a:off x="20" y="10"/>
            <a:ext cx="3476673" cy="51434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FF87A6"/>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9C33448D-42E7-3E9D-5B37-0AA741403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extLst>
      <p:ext uri="{BB962C8B-B14F-4D97-AF65-F5344CB8AC3E}">
        <p14:creationId xmlns:p14="http://schemas.microsoft.com/office/powerpoint/2010/main" val="215446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162997" y="180500"/>
            <a:ext cx="4533126"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400" i="0" u="none" strike="noStrike" cap="none" dirty="0">
                <a:solidFill>
                  <a:srgbClr val="000000"/>
                </a:solidFill>
                <a:latin typeface="Georgia" panose="02040502050405020303" pitchFamily="18" charset="0"/>
                <a:ea typeface="Permanent Marker"/>
                <a:cs typeface="Permanent Marker"/>
                <a:sym typeface="Permanent Marker"/>
              </a:rPr>
              <a:t>Why Agribusinesses are Important…</a:t>
            </a:r>
            <a:endParaRPr sz="240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24" name="Google Shape;124;p3"/>
          <p:cNvSpPr txBox="1"/>
          <p:nvPr/>
        </p:nvSpPr>
        <p:spPr>
          <a:xfrm>
            <a:off x="418745" y="1134113"/>
            <a:ext cx="3836455" cy="25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dirty="0">
                <a:latin typeface="Calibri" panose="020F0502020204030204" pitchFamily="34" charset="0"/>
                <a:cs typeface="Calibri" panose="020F0502020204030204" pitchFamily="34" charset="0"/>
              </a:rPr>
              <a:t>When we visit an jobsite, we can identify all the work being performed there, and using the National Regulatory Guidance (NRGs), narrow down the MEP qualifying work. </a:t>
            </a:r>
          </a:p>
          <a:p>
            <a:pPr marL="0" marR="0" lvl="0" indent="0" algn="l" rtl="0">
              <a:lnSpc>
                <a:spcPct val="100000"/>
              </a:lnSpc>
              <a:spcBef>
                <a:spcPts val="0"/>
              </a:spcBef>
              <a:spcAft>
                <a:spcPts val="0"/>
              </a:spcAft>
              <a:buClr>
                <a:srgbClr val="000000"/>
              </a:buClr>
              <a:buSzPts val="1700"/>
              <a:buFont typeface="Arial"/>
              <a:buNone/>
            </a:pP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r>
              <a:rPr lang="en" sz="1800" dirty="0">
                <a:latin typeface="Calibri" panose="020F0502020204030204" pitchFamily="34" charset="0"/>
                <a:cs typeface="Calibri" panose="020F0502020204030204" pitchFamily="34" charset="0"/>
              </a:rPr>
              <a:t>There is a direct connection between the work, and the people performing it. </a:t>
            </a: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r>
              <a:rPr lang="en" sz="1800" dirty="0">
                <a:latin typeface="Calibri" panose="020F0502020204030204" pitchFamily="34" charset="0"/>
                <a:cs typeface="Calibri" panose="020F0502020204030204" pitchFamily="34" charset="0"/>
              </a:rPr>
              <a:t>A short interview can confirm whether a qualifying move has been made, and set you up for enrolling eligible students. </a:t>
            </a: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2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20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A338205-4B47-E692-BB9F-AFCBC36F64A6}"/>
              </a:ext>
            </a:extLst>
          </p:cNvPr>
          <p:cNvPicPr>
            <a:picLocks noChangeAspect="1"/>
          </p:cNvPicPr>
          <p:nvPr/>
        </p:nvPicPr>
        <p:blipFill>
          <a:blip r:embed="rId3"/>
          <a:stretch>
            <a:fillRect/>
          </a:stretch>
        </p:blipFill>
        <p:spPr>
          <a:xfrm>
            <a:off x="4572000" y="37175"/>
            <a:ext cx="4555685" cy="5083250"/>
          </a:xfrm>
          <a:prstGeom prst="rect">
            <a:avLst/>
          </a:prstGeom>
        </p:spPr>
      </p:pic>
      <p:pic>
        <p:nvPicPr>
          <p:cNvPr id="7" name="Picture 6" descr="Logo, company name&#10;&#10;Description automatically generated">
            <a:extLst>
              <a:ext uri="{FF2B5EF4-FFF2-40B4-BE49-F238E27FC236}">
                <a16:creationId xmlns:a16="http://schemas.microsoft.com/office/drawing/2014/main" id="{C2188028-7374-098F-A8F1-E909459C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p8"/>
          <p:cNvSpPr txBox="1"/>
          <p:nvPr/>
        </p:nvSpPr>
        <p:spPr>
          <a:xfrm>
            <a:off x="182880" y="374904"/>
            <a:ext cx="8235300" cy="62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500"/>
              <a:buFont typeface="Arial"/>
              <a:buNone/>
            </a:pPr>
            <a:r>
              <a:rPr lang="en" sz="2800" dirty="0">
                <a:solidFill>
                  <a:schemeClr val="dk1"/>
                </a:solidFill>
                <a:latin typeface="Georgia" panose="02040502050405020303" pitchFamily="18" charset="0"/>
                <a:ea typeface="Permanent Marker"/>
                <a:cs typeface="Permanent Marker"/>
                <a:sym typeface="Permanent Marker"/>
              </a:rPr>
              <a:t>Finding farms &amp; Agribusinesses: Research</a:t>
            </a:r>
            <a:endParaRPr sz="35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35" name="Google Shape;135;p8"/>
          <p:cNvSpPr txBox="1"/>
          <p:nvPr/>
        </p:nvSpPr>
        <p:spPr>
          <a:xfrm>
            <a:off x="338100" y="1157808"/>
            <a:ext cx="4313700" cy="323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800" b="0" i="0" u="none" strike="noStrike" cap="none" dirty="0">
                <a:solidFill>
                  <a:srgbClr val="000000"/>
                </a:solidFill>
                <a:latin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Recruiters should regularly research what is happening in their area in case new farms are constructed and to find the latest news that could affect the agribusinesses in their area.</a:t>
            </a:r>
            <a:r>
              <a:rPr lang="en" sz="1800" b="0" i="0" u="none" strike="noStrike" cap="none" dirty="0">
                <a:solidFill>
                  <a:srgbClr val="000000"/>
                </a:solidFill>
                <a:latin typeface="Calibri" panose="020F0502020204030204" pitchFamily="34" charset="0"/>
                <a:cs typeface="Calibri" panose="020F0502020204030204" pitchFamily="34" charset="0"/>
                <a:sym typeface="Arial"/>
              </a:rPr>
              <a:t> </a:t>
            </a:r>
            <a:r>
              <a:rPr lang="en" sz="1800" dirty="0">
                <a:latin typeface="Calibri" panose="020F0502020204030204" pitchFamily="34" charset="0"/>
                <a:cs typeface="Calibri" panose="020F0502020204030204" pitchFamily="34" charset="0"/>
              </a:rPr>
              <a:t>Is a drought negatively impacting crops? Is there an increased demand for hops?</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r>
              <a:rPr lang="en" sz="1800" dirty="0">
                <a:latin typeface="Calibri" panose="020F0502020204030204" pitchFamily="34" charset="0"/>
                <a:cs typeface="Calibri" panose="020F0502020204030204" pitchFamily="34" charset="0"/>
              </a:rPr>
              <a:t>Conversations with owners and workers leads to information about other job sites, housing and places that workers visit.</a:t>
            </a:r>
            <a:endParaRPr sz="18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700"/>
              <a:buFont typeface="Arial"/>
              <a:buNone/>
            </a:pPr>
            <a:endParaRPr sz="1700" dirty="0"/>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136" name="Google Shape;136;p8"/>
          <p:cNvPicPr preferRelativeResize="0"/>
          <p:nvPr/>
        </p:nvPicPr>
        <p:blipFill rotWithShape="1">
          <a:blip r:embed="rId3">
            <a:alphaModFix/>
          </a:blip>
          <a:srcRect/>
          <a:stretch/>
        </p:blipFill>
        <p:spPr>
          <a:xfrm>
            <a:off x="4651800" y="1151304"/>
            <a:ext cx="4339799" cy="3199754"/>
          </a:xfrm>
          <a:prstGeom prst="rect">
            <a:avLst/>
          </a:prstGeom>
          <a:noFill/>
          <a:ln>
            <a:noFill/>
          </a:ln>
          <a:effectLst>
            <a:outerShdw blurRad="57150" dist="19050" dir="5400000" algn="bl" rotWithShape="0">
              <a:srgbClr val="000000">
                <a:alpha val="49411"/>
              </a:srgbClr>
            </a:outerShdw>
          </a:effectLst>
        </p:spPr>
      </p:pic>
      <p:pic>
        <p:nvPicPr>
          <p:cNvPr id="5" name="Picture 4" descr="Logo, company name&#10;&#10;Description automatically generated">
            <a:extLst>
              <a:ext uri="{FF2B5EF4-FFF2-40B4-BE49-F238E27FC236}">
                <a16:creationId xmlns:a16="http://schemas.microsoft.com/office/drawing/2014/main" id="{67904BFB-3851-FCB0-B9E2-B710B2716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3" name="Google Shape;143;p7"/>
          <p:cNvSpPr txBox="1"/>
          <p:nvPr/>
        </p:nvSpPr>
        <p:spPr>
          <a:xfrm>
            <a:off x="345599" y="216552"/>
            <a:ext cx="82353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2800" dirty="0">
                <a:latin typeface="Georgia" panose="02040502050405020303" pitchFamily="18" charset="0"/>
                <a:ea typeface="Permanent Marker"/>
                <a:cs typeface="Permanent Marker"/>
                <a:sym typeface="Permanent Marker"/>
              </a:rPr>
              <a:t>Finding Farms &amp; Agribusinesses: Research</a:t>
            </a:r>
            <a:endParaRPr sz="2800" b="0" i="0" u="none" strike="noStrike" cap="none" dirty="0">
              <a:solidFill>
                <a:srgbClr val="000000"/>
              </a:solidFill>
              <a:latin typeface="Georgia" panose="02040502050405020303" pitchFamily="18" charset="0"/>
              <a:ea typeface="Permanent Marker"/>
              <a:cs typeface="Permanent Marker"/>
              <a:sym typeface="Permanent Marker"/>
            </a:endParaRPr>
          </a:p>
        </p:txBody>
      </p:sp>
      <p:sp>
        <p:nvSpPr>
          <p:cNvPr id="144" name="Google Shape;144;p7"/>
          <p:cNvSpPr txBox="1"/>
          <p:nvPr/>
        </p:nvSpPr>
        <p:spPr>
          <a:xfrm>
            <a:off x="352799" y="1229848"/>
            <a:ext cx="4219201" cy="32398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dirty="0">
                <a:latin typeface="Calibri" panose="020F0502020204030204" pitchFamily="34" charset="0"/>
                <a:cs typeface="Calibri" panose="020F0502020204030204" pitchFamily="34" charset="0"/>
              </a:rPr>
              <a:t>A successful recruiter knows about qualifying agricultural, fishing, forestry and food processing work in their area. They know which businesses outsource and which tend to hire migrant labor, and why. Maybe the work is seasonal, or perhaps there is a lot of turnover that brings people in for short periods of time.</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r>
              <a:rPr lang="en" sz="1700" dirty="0">
                <a:latin typeface="Calibri" panose="020F0502020204030204" pitchFamily="34" charset="0"/>
                <a:cs typeface="Calibri" panose="020F0502020204030204" pitchFamily="34" charset="0"/>
              </a:rPr>
              <a:t>A savvy recruiter stays on top of relevant industry news to help them update and add to their list of business to visit for ID&amp;R.</a:t>
            </a:r>
            <a:endParaRPr sz="17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C1C4923-44A9-AB70-605A-2F84145E8CA0}"/>
              </a:ext>
            </a:extLst>
          </p:cNvPr>
          <p:cNvPicPr>
            <a:picLocks noChangeAspect="1"/>
          </p:cNvPicPr>
          <p:nvPr/>
        </p:nvPicPr>
        <p:blipFill>
          <a:blip r:embed="rId3"/>
          <a:stretch>
            <a:fillRect/>
          </a:stretch>
        </p:blipFill>
        <p:spPr>
          <a:xfrm>
            <a:off x="4496008" y="840552"/>
            <a:ext cx="4647992" cy="4154400"/>
          </a:xfrm>
          <a:prstGeom prst="rect">
            <a:avLst/>
          </a:prstGeom>
          <a:ln>
            <a:noFill/>
          </a:ln>
          <a:effectLst>
            <a:outerShdw blurRad="292100" dist="139700" dir="2700000" algn="tl" rotWithShape="0">
              <a:srgbClr val="333333">
                <a:alpha val="65000"/>
              </a:srgbClr>
            </a:outerShdw>
          </a:effectLst>
        </p:spPr>
      </p:pic>
      <p:pic>
        <p:nvPicPr>
          <p:cNvPr id="7" name="Picture 6" descr="Logo, company name&#10;&#10;Description automatically generated">
            <a:extLst>
              <a:ext uri="{FF2B5EF4-FFF2-40B4-BE49-F238E27FC236}">
                <a16:creationId xmlns:a16="http://schemas.microsoft.com/office/drawing/2014/main" id="{0DAA85DD-D595-DBD6-BFFC-C1247EE00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731" y="73468"/>
            <a:ext cx="928673" cy="466902"/>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3520</Words>
  <Application>Microsoft Office PowerPoint</Application>
  <PresentationFormat>On-screen Show (16:9)</PresentationFormat>
  <Paragraphs>277</Paragraphs>
  <Slides>45</Slides>
  <Notes>43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Roboto</vt:lpstr>
      <vt:lpstr>Segoe UI</vt:lpstr>
      <vt:lpstr>Calibri</vt:lpstr>
      <vt:lpstr>Georgia</vt:lpstr>
      <vt:lpstr>Simple Light</vt:lpstr>
      <vt:lpstr>Office Theme</vt:lpstr>
      <vt:lpstr>PowerPoint Presentation</vt:lpstr>
      <vt:lpstr>Four Training Resources</vt:lpstr>
      <vt:lpstr>What is Balanced Recruitment?</vt:lpstr>
      <vt:lpstr>What is Balanced Recruitment?</vt:lpstr>
      <vt:lpstr>What this training covers…</vt:lpstr>
      <vt:lpstr>What this training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Jessica</cp:lastModifiedBy>
  <cp:revision>5</cp:revision>
  <dcterms:modified xsi:type="dcterms:W3CDTF">2022-05-13T16:09:07Z</dcterms:modified>
</cp:coreProperties>
</file>